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76" r:id="rId2"/>
    <p:sldId id="349" r:id="rId3"/>
    <p:sldId id="402" r:id="rId4"/>
    <p:sldId id="404" r:id="rId5"/>
    <p:sldId id="256" r:id="rId6"/>
    <p:sldId id="367" r:id="rId7"/>
    <p:sldId id="379" r:id="rId8"/>
    <p:sldId id="381" r:id="rId9"/>
    <p:sldId id="343" r:id="rId10"/>
    <p:sldId id="3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her fan" initials="ef" lastIdx="1" clrIdx="0"/>
  <p:cmAuthor id="2" name="Yeng Shiow Lim" initials="Y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543A53"/>
    <a:srgbClr val="6D2544"/>
    <a:srgbClr val="0F4D6F"/>
    <a:srgbClr val="0A6274"/>
    <a:srgbClr val="0675A2"/>
    <a:srgbClr val="1B8EA1"/>
    <a:srgbClr val="167484"/>
    <a:srgbClr val="125F6C"/>
    <a:srgbClr val="B0E2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83" autoAdjust="0"/>
    <p:restoredTop sz="66137" autoAdjust="0"/>
  </p:normalViewPr>
  <p:slideViewPr>
    <p:cSldViewPr showGuides="1">
      <p:cViewPr varScale="1">
        <p:scale>
          <a:sx n="65" d="100"/>
          <a:sy n="65" d="100"/>
        </p:scale>
        <p:origin x="1608" y="200"/>
      </p:cViewPr>
      <p:guideLst>
        <p:guide orient="horz" pos="2160"/>
        <p:guide pos="38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9FC77-4C07-4250-9504-1442D3B1CB40}" type="datetimeFigureOut">
              <a:rPr lang="en-US" smtClean="0"/>
              <a:t>6/29/24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0A47A-5C7E-436F-BE97-00A4918567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10</a:t>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ltLang="zh-TW" sz="1200" dirty="0">
                <a:effectLst/>
                <a:latin typeface="Calibri" panose="020F0502020204030204" pitchFamily="34" charset="0"/>
                <a:ea typeface="PMingLiU" panose="02020500000000000000" pitchFamily="18" charset="-120"/>
                <a:cs typeface="Times New Roman" panose="02020603050405020304" pitchFamily="18" charset="0"/>
              </a:rPr>
              <a:t>India has a population of 1.4 billion, of which 1.3 billion are unreached people.</a:t>
            </a:r>
          </a:p>
          <a:p>
            <a:r>
              <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Among the 2,279 ethnic groups in the country, 2,048 are unreached people groups.</a:t>
            </a:r>
          </a:p>
          <a:p>
            <a:endPar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endParaRPr>
          </a:p>
          <a:p>
            <a:r>
              <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India is known as the museum of world religions. Besides the 2 major religions of Hinduism and Islam, there are also Christianity, Sikhism, Buddhism, Jainism, Zoroastrianism, Judaism, and </a:t>
            </a:r>
            <a:r>
              <a:rPr lang="en-US" sz="1200" b="0" i="0" dirty="0" err="1">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Bahá’i</a:t>
            </a:r>
            <a:r>
              <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 Faith. </a:t>
            </a:r>
          </a:p>
          <a:p>
            <a:r>
              <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The diverse religious environments led to many religious conflicts. </a:t>
            </a:r>
          </a:p>
          <a:p>
            <a:r>
              <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rPr>
              <a:t>In 2023, India was classified as a “Country of Particular Concern” in terms of “Religious Persecution”, same as North Korea, Afghanistan, and Saudi Arabia.</a:t>
            </a:r>
          </a:p>
          <a:p>
            <a:endParaRPr lang="en-US" sz="1200" b="0" i="0" dirty="0">
              <a:solidFill>
                <a:srgbClr val="6A6B6C"/>
              </a:solidFill>
              <a:effectLst/>
              <a:highlight>
                <a:srgbClr val="FFFFFF"/>
              </a:highlight>
              <a:latin typeface="Calibri" panose="020F0502020204030204" pitchFamily="34" charset="0"/>
              <a:ea typeface="PMingLiU" panose="02020500000000000000" pitchFamily="18" charset="-120"/>
              <a:cs typeface="Times New Roman" panose="02020603050405020304" pitchFamily="18" charset="0"/>
            </a:endParaRPr>
          </a:p>
          <a:p>
            <a:r>
              <a:rPr lang="en-US" b="0" i="0" dirty="0">
                <a:solidFill>
                  <a:srgbClr val="6A6B6C"/>
                </a:solidFill>
                <a:effectLst/>
                <a:highlight>
                  <a:srgbClr val="FFFFFF"/>
                </a:highlight>
                <a:latin typeface="Muli"/>
              </a:rPr>
              <a:t>The current Prime Minister Modi joined </a:t>
            </a:r>
            <a:r>
              <a:rPr lang="en-US" b="0" i="0" dirty="0" err="1">
                <a:solidFill>
                  <a:srgbClr val="6A6B6C"/>
                </a:solidFill>
                <a:effectLst/>
                <a:highlight>
                  <a:srgbClr val="FFFFFF"/>
                </a:highlight>
                <a:latin typeface="Muli"/>
              </a:rPr>
              <a:t>Rashtriya</a:t>
            </a:r>
            <a:r>
              <a:rPr lang="en-US" b="0" i="0" dirty="0">
                <a:solidFill>
                  <a:srgbClr val="6A6B6C"/>
                </a:solidFill>
                <a:effectLst/>
                <a:highlight>
                  <a:srgbClr val="FFFFFF"/>
                </a:highlight>
                <a:latin typeface="Muli"/>
              </a:rPr>
              <a:t> Swayamsevak Sangh (RSS), an extreme right-wing organization, at a young age. </a:t>
            </a:r>
          </a:p>
          <a:p>
            <a:r>
              <a:rPr lang="en-US" b="0" i="0" dirty="0">
                <a:solidFill>
                  <a:srgbClr val="6A6B6C"/>
                </a:solidFill>
                <a:effectLst/>
                <a:highlight>
                  <a:srgbClr val="FFFFFF"/>
                </a:highlight>
                <a:latin typeface="Muli"/>
              </a:rPr>
              <a:t>RSS adheres to the Hindu nationalism, "Hindutva”, that dedicates to expanding Hindu nationalism, opposing secularized trends, and confronting Islamic culture. </a:t>
            </a:r>
          </a:p>
          <a:p>
            <a:r>
              <a:rPr lang="en-US" b="0" i="0" dirty="0">
                <a:solidFill>
                  <a:srgbClr val="6A6B6C"/>
                </a:solidFill>
                <a:effectLst/>
                <a:highlight>
                  <a:srgbClr val="FFFFFF"/>
                </a:highlight>
                <a:latin typeface="Muli"/>
              </a:rPr>
              <a:t>The Hindu supremacy ideology caused tension among religions.</a:t>
            </a:r>
          </a:p>
        </p:txBody>
      </p:sp>
      <p:sp>
        <p:nvSpPr>
          <p:cNvPr id="4" name="Slide Number Placeholder 3"/>
          <p:cNvSpPr>
            <a:spLocks noGrp="1"/>
          </p:cNvSpPr>
          <p:nvPr>
            <p:ph type="sldNum" sz="quarter" idx="10"/>
          </p:nvPr>
        </p:nvSpPr>
        <p:spPr/>
        <p:txBody>
          <a:bodyPr/>
          <a:lstStyle/>
          <a:p>
            <a:fld id="{4770A47A-5C7E-436F-BE97-00A4918567C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pPr marL="0" marR="0" indent="0">
              <a:lnSpc>
                <a:spcPts val="1200"/>
              </a:lnSpc>
              <a:spcBef>
                <a:spcPts val="0"/>
              </a:spcBef>
              <a:spcAft>
                <a:spcPts val="0"/>
              </a:spcAft>
              <a:buFontTx/>
              <a:buNone/>
            </a:pPr>
            <a:r>
              <a:rPr lang="en-US" altLang="zh-CN" sz="1200" b="0" i="0" u="none" strike="noStrike" baseline="0" dirty="0">
                <a:solidFill>
                  <a:schemeClr val="bg1"/>
                </a:solidFill>
                <a:latin typeface="Microsoft JhengHei" panose="020B0604030504040204" pitchFamily="34" charset="-120"/>
                <a:ea typeface="Microsoft JhengHei" panose="020B0604030504040204" pitchFamily="34" charset="-120"/>
              </a:rPr>
              <a:t>In the past, the 4 major castes in India did not intermarry and strictly observed the boundary. </a:t>
            </a:r>
          </a:p>
          <a:p>
            <a:pPr marL="0" marR="0" indent="0">
              <a:lnSpc>
                <a:spcPts val="1200"/>
              </a:lnSpc>
              <a:spcBef>
                <a:spcPts val="0"/>
              </a:spcBef>
              <a:spcAft>
                <a:spcPts val="0"/>
              </a:spcAft>
              <a:buFontTx/>
              <a:buNone/>
            </a:pPr>
            <a:r>
              <a:rPr lang="en-US" altLang="zh-CN" sz="1200" b="0" i="0" u="none" strike="noStrike" baseline="0" dirty="0">
                <a:solidFill>
                  <a:schemeClr val="bg1"/>
                </a:solidFill>
                <a:latin typeface="Microsoft JhengHei" panose="020B0604030504040204" pitchFamily="34" charset="-120"/>
                <a:ea typeface="Microsoft JhengHei" panose="020B0604030504040204" pitchFamily="34" charset="-120"/>
              </a:rPr>
              <a:t>Although the caste system has been demolished, the idea of “no intermarriage” is still a major barrier for believers of different religions to be in romantic relationship.</a:t>
            </a:r>
          </a:p>
          <a:p>
            <a:pPr marL="0" marR="0" indent="0">
              <a:lnSpc>
                <a:spcPts val="1200"/>
              </a:lnSpc>
              <a:spcBef>
                <a:spcPts val="0"/>
              </a:spcBef>
              <a:spcAft>
                <a:spcPts val="0"/>
              </a:spcAft>
              <a:buFontTx/>
              <a:buNone/>
            </a:pPr>
            <a:r>
              <a:rPr lang="en-US" altLang="zh-TW" b="0" dirty="0"/>
              <a:t>The violent conflicts between the Hindus and Muslims in the land of South Asia have persisted for centuries. </a:t>
            </a:r>
          </a:p>
          <a:p>
            <a:pPr marL="0" marR="0" indent="0">
              <a:lnSpc>
                <a:spcPts val="1200"/>
              </a:lnSpc>
              <a:spcBef>
                <a:spcPts val="0"/>
              </a:spcBef>
              <a:spcAft>
                <a:spcPts val="0"/>
              </a:spcAft>
              <a:buFontTx/>
              <a:buNone/>
            </a:pPr>
            <a:r>
              <a:rPr lang="en-US" altLang="zh-TW" b="0" dirty="0"/>
              <a:t>Cross-religion relationships and intermarriage not only are family taboos but can even escalate to confrontations between villages or ethnic groups.  </a:t>
            </a:r>
          </a:p>
          <a:p>
            <a:pPr marL="0" marR="0" indent="0">
              <a:lnSpc>
                <a:spcPts val="1200"/>
              </a:lnSpc>
              <a:spcBef>
                <a:spcPts val="0"/>
              </a:spcBef>
              <a:spcAft>
                <a:spcPts val="0"/>
              </a:spcAft>
              <a:buFontTx/>
              <a:buNone/>
            </a:pPr>
            <a:endParaRPr lang="en-US" altLang="zh-CN" b="0" dirty="0"/>
          </a:p>
          <a:p>
            <a:pPr marL="0" marR="0" indent="0">
              <a:lnSpc>
                <a:spcPts val="1200"/>
              </a:lnSpc>
              <a:spcBef>
                <a:spcPts val="0"/>
              </a:spcBef>
              <a:spcAft>
                <a:spcPts val="0"/>
              </a:spcAft>
              <a:buFontTx/>
              <a:buNone/>
            </a:pPr>
            <a:r>
              <a:rPr lang="en-US" altLang="zh-CN" b="1" dirty="0"/>
              <a:t>Love Jihad, also known as Romeo Jihad, is a conspiracy that emerged in India in 2009. </a:t>
            </a:r>
          </a:p>
          <a:p>
            <a:pPr marL="0" marR="0" indent="0">
              <a:lnSpc>
                <a:spcPts val="1200"/>
              </a:lnSpc>
              <a:spcBef>
                <a:spcPts val="0"/>
              </a:spcBef>
              <a:spcAft>
                <a:spcPts val="0"/>
              </a:spcAft>
              <a:buFontTx/>
              <a:buNone/>
            </a:pPr>
            <a:r>
              <a:rPr lang="en-US" altLang="zh-CN" b="1" dirty="0"/>
              <a:t>Hindus accused the Muslims of systematically training Muslim men to be love scammers, coercing, deceiving, and kidnapping Indian women to marry them and convert them to Islam. </a:t>
            </a:r>
          </a:p>
          <a:p>
            <a:pPr marL="0" marR="0" indent="0">
              <a:lnSpc>
                <a:spcPts val="1200"/>
              </a:lnSpc>
              <a:spcBef>
                <a:spcPts val="0"/>
              </a:spcBef>
              <a:spcAft>
                <a:spcPts val="0"/>
              </a:spcAft>
              <a:buFontTx/>
              <a:buNone/>
            </a:pPr>
            <a:r>
              <a:rPr lang="en-US" altLang="zh-CN" b="0" dirty="0"/>
              <a:t>In 2009, 2010, 2012, and 2014, the Indian government attempted multiple investigations, none of which had resulted in any evidence of Love Jihad. </a:t>
            </a:r>
          </a:p>
          <a:p>
            <a:pPr marL="0" marR="0" indent="0">
              <a:lnSpc>
                <a:spcPts val="1200"/>
              </a:lnSpc>
              <a:spcBef>
                <a:spcPts val="0"/>
              </a:spcBef>
              <a:spcAft>
                <a:spcPts val="0"/>
              </a:spcAft>
              <a:buFontTx/>
              <a:buNone/>
            </a:pPr>
            <a:r>
              <a:rPr lang="en-US" altLang="zh-CN" b="0" dirty="0"/>
              <a:t>However, that had not alleviated the fear of the non-Muslim communities, especially the Hindus.</a:t>
            </a:r>
          </a:p>
          <a:p>
            <a:pPr marL="0" marR="0" indent="0">
              <a:lnSpc>
                <a:spcPts val="1200"/>
              </a:lnSpc>
              <a:spcBef>
                <a:spcPts val="0"/>
              </a:spcBef>
              <a:spcAft>
                <a:spcPts val="0"/>
              </a:spcAft>
              <a:buFontTx/>
              <a:buNone/>
            </a:pPr>
            <a:endParaRPr lang="en-US" altLang="zh-CN" b="0" dirty="0"/>
          </a:p>
          <a:p>
            <a:pPr marL="0" marR="0" indent="0">
              <a:lnSpc>
                <a:spcPts val="1200"/>
              </a:lnSpc>
              <a:spcBef>
                <a:spcPts val="0"/>
              </a:spcBef>
              <a:spcAft>
                <a:spcPts val="0"/>
              </a:spcAft>
              <a:buFontTx/>
              <a:buNone/>
            </a:pPr>
            <a:r>
              <a:rPr lang="en-US" altLang="zh-CN" b="0" dirty="0"/>
              <a:t>The same concept incited the Hindus extremists “to kill the Muslims in the name of combating Love Jahid” and conversely promote Hindu Love Jihad, encouraging young women to marry Muslims to convert their belief.  </a:t>
            </a:r>
          </a:p>
          <a:p>
            <a:pPr marL="0" marR="0" indent="0">
              <a:lnSpc>
                <a:spcPts val="1200"/>
              </a:lnSpc>
              <a:spcBef>
                <a:spcPts val="0"/>
              </a:spcBef>
              <a:spcAft>
                <a:spcPts val="0"/>
              </a:spcAft>
              <a:buFontTx/>
              <a:buNone/>
            </a:pPr>
            <a:endParaRPr lang="en-US" altLang="zh-CN" b="0" dirty="0"/>
          </a:p>
          <a:p>
            <a:pPr marL="0" marR="0" indent="0">
              <a:lnSpc>
                <a:spcPts val="1200"/>
              </a:lnSpc>
              <a:spcBef>
                <a:spcPts val="0"/>
              </a:spcBef>
              <a:spcAft>
                <a:spcPts val="0"/>
              </a:spcAft>
              <a:buFontTx/>
              <a:buNone/>
            </a:pPr>
            <a:r>
              <a:rPr lang="en-US" altLang="zh-CN" b="0" dirty="0"/>
              <a:t>Behind the “Love Jihad” is actually Hindus and Muslims’ fear of conversion. For them, religion is part of family, tradition, and ethnicity. Converting to another religion is considered a betrayal of family and society.</a:t>
            </a:r>
          </a:p>
          <a:p>
            <a:pPr marL="0" marR="0" indent="0">
              <a:lnSpc>
                <a:spcPts val="1200"/>
              </a:lnSpc>
              <a:spcBef>
                <a:spcPts val="0"/>
              </a:spcBef>
              <a:spcAft>
                <a:spcPts val="0"/>
              </a:spcAft>
              <a:buFontTx/>
              <a:buNone/>
            </a:pPr>
            <a:endParaRPr lang="en-US" b="0" dirty="0"/>
          </a:p>
          <a:p>
            <a:pPr marL="0" marR="0" indent="0">
              <a:lnSpc>
                <a:spcPts val="1200"/>
              </a:lnSpc>
              <a:spcBef>
                <a:spcPts val="0"/>
              </a:spcBef>
              <a:spcAft>
                <a:spcPts val="0"/>
              </a:spcAft>
              <a:buFontTx/>
              <a:buNone/>
            </a:pPr>
            <a:r>
              <a:rPr lang="en-US" b="0" dirty="0"/>
              <a:t>In 2020, Uttar Pradesh passed a law that anyone who uses forces or deception to convert another person to a different religion can be sentenced to up to 10 years of prison without bail. </a:t>
            </a:r>
          </a:p>
          <a:p>
            <a:pPr marL="0" marR="0" indent="0">
              <a:lnSpc>
                <a:spcPts val="1200"/>
              </a:lnSpc>
              <a:spcBef>
                <a:spcPts val="0"/>
              </a:spcBef>
              <a:spcAft>
                <a:spcPts val="0"/>
              </a:spcAft>
              <a:buFontTx/>
              <a:buNone/>
            </a:pPr>
            <a:r>
              <a:rPr lang="en-US" b="0" dirty="0"/>
              <a:t>The court will also declare “invalid” a marriage “for this purpose”. To change a person’s religion after marriage requires approval by the government.</a:t>
            </a:r>
          </a:p>
        </p:txBody>
      </p:sp>
      <p:sp>
        <p:nvSpPr>
          <p:cNvPr id="4" name="Slide Number Placeholder 3"/>
          <p:cNvSpPr>
            <a:spLocks noGrp="1"/>
          </p:cNvSpPr>
          <p:nvPr>
            <p:ph type="sldNum" sz="quarter" idx="10"/>
          </p:nvPr>
        </p:nvSpPr>
        <p:spPr/>
        <p:txBody>
          <a:bodyPr/>
          <a:lstStyle/>
          <a:p>
            <a:fld id="{4770A47A-5C7E-436F-BE97-00A4918567C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Hinduism divided people into four castes based on birth, heredity, and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u="sng"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Four Major Castes</a:t>
            </a:r>
            <a:endParaRPr lang="en-US" altLang="zh-TW" sz="1200" b="0" i="0" u="none" strike="noStrike" baseline="0" dirty="0">
              <a:solidFill>
                <a:schemeClr val="bg1"/>
              </a:solidFill>
              <a:latin typeface="Microsoft JhengHei" panose="020B0604030504040204" pitchFamily="34" charset="-120"/>
              <a:ea typeface="Microsoft JhengHei" panose="020B0604030504040204" pitchFamily="34" charset="-120"/>
            </a:endParaRPr>
          </a:p>
          <a:p>
            <a:r>
              <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Brahmins: The highest class, considered intermediaries between gods and humans.</a:t>
            </a:r>
          </a:p>
          <a:p>
            <a:r>
              <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Kshatriyas: The ruling class.</a:t>
            </a:r>
          </a:p>
          <a:p>
            <a:r>
              <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Vaishyas: The class of wealth owners.</a:t>
            </a:r>
          </a:p>
          <a:p>
            <a:r>
              <a:rPr lang="en-US" altLang="zh-CN" sz="1200" b="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Shudras: Laborers, considered the lowest caste.</a:t>
            </a:r>
          </a:p>
          <a:p>
            <a:pPr marL="0" marR="0" lvl="0" indent="0">
              <a:spcBef>
                <a:spcPts val="0"/>
              </a:spcBef>
              <a:spcAft>
                <a:spcPts val="0"/>
              </a:spcAft>
              <a:buFont typeface="+mj-lt"/>
              <a:buNone/>
            </a:pPr>
            <a:endParaRPr lang="en-US" altLang="zh-TW" sz="1200" b="0" dirty="0">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spcBef>
                <a:spcPts val="0"/>
              </a:spcBef>
              <a:spcAft>
                <a:spcPts val="0"/>
              </a:spcAft>
              <a:buFont typeface="+mj-lt"/>
              <a:buNone/>
            </a:pPr>
            <a:r>
              <a:rPr lang="en-US" altLang="zh-TW" sz="1200" b="0" dirty="0">
                <a:effectLst/>
                <a:latin typeface="Calibri" panose="020F0502020204030204" pitchFamily="34" charset="0"/>
                <a:ea typeface="PMingLiU" panose="02020500000000000000" pitchFamily="18" charset="-120"/>
                <a:cs typeface="Times New Roman" panose="02020603050405020304" pitchFamily="18" charset="0"/>
              </a:rPr>
              <a:t>Origins and Injustice of the Caste System</a:t>
            </a:r>
          </a:p>
          <a:p>
            <a:pPr marL="0" marR="0" lvl="0" indent="0">
              <a:spcBef>
                <a:spcPts val="0"/>
              </a:spcBef>
              <a:spcAft>
                <a:spcPts val="0"/>
              </a:spcAft>
              <a:buFont typeface="+mj-lt"/>
              <a:buNone/>
            </a:pPr>
            <a:r>
              <a:rPr lang="en-US" altLang="zh-TW" sz="1200" b="0" dirty="0">
                <a:effectLst/>
                <a:latin typeface="Calibri" panose="020F0502020204030204" pitchFamily="34" charset="0"/>
                <a:ea typeface="PMingLiU" panose="02020500000000000000" pitchFamily="18" charset="-120"/>
                <a:cs typeface="Times New Roman" panose="02020603050405020304" pitchFamily="18" charset="0"/>
              </a:rPr>
              <a:t>The caste system originated around 1500 BC. After the Aryans invaded India, they integrated Brahminical teachings into Hinduism, advocating the caste system. The hereditary class (Varna) based on people’s birth background and occupation to divide them into four hierarchical classes, known as castes.</a:t>
            </a:r>
          </a:p>
          <a:p>
            <a:pPr marL="0" marR="0" lvl="0" indent="0">
              <a:spcBef>
                <a:spcPts val="0"/>
              </a:spcBef>
              <a:spcAft>
                <a:spcPts val="0"/>
              </a:spcAft>
              <a:buFont typeface="+mj-lt"/>
              <a:buNone/>
            </a:pPr>
            <a:endParaRPr lang="en-US" altLang="zh-CN" sz="1200" b="0" dirty="0">
              <a:effectLst/>
              <a:latin typeface="Calibri" panose="020F0502020204030204" pitchFamily="34" charset="0"/>
              <a:ea typeface="PMingLiU" panose="02020500000000000000" pitchFamily="18"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TW" sz="1200" b="0" i="0" u="none" strike="noStrike" baseline="0" dirty="0">
                <a:latin typeface="DFHei-W3-WIN-BF"/>
              </a:rPr>
              <a:t>The hereditary mindset stems from the deeply ingrained Hindu belief in reincarnation.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TW" sz="1200" b="0" i="0" u="none" strike="noStrike" baseline="0" dirty="0">
                <a:latin typeface="DFHei-W3-WIN-BF"/>
              </a:rPr>
              <a:t>Hindus believe in Dharma and Karma. if they fulfill their caste duties (Dharma) well, they earn good Karma points, bringing them closer to Nirvana.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TW" sz="1200" b="0" i="0" u="none" strike="noStrike" baseline="0" dirty="0">
                <a:latin typeface="DFHei-W3-WIN-BF"/>
              </a:rPr>
              <a:t>Conversely, not adhering to their caste duties (for example, a Brahmin working as a waiter) results in losing Karma points, leading to a worse reincarnation in their next life.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ltLang="zh-TW" sz="1200" b="0" i="0" u="none" strike="noStrike" baseline="0" dirty="0">
                <a:latin typeface="DFHei-W3-WIN-BF"/>
              </a:rPr>
              <a:t>Turning to other deities and religious systems is also considered a breach of Dharma.</a:t>
            </a:r>
          </a:p>
          <a:p>
            <a:pPr marL="0" marR="0" lvl="0" indent="0">
              <a:spcBef>
                <a:spcPts val="0"/>
              </a:spcBef>
              <a:spcAft>
                <a:spcPts val="0"/>
              </a:spcAft>
              <a:buFont typeface="+mj-lt"/>
              <a:buNone/>
            </a:pPr>
            <a:endParaRPr lang="en-US" sz="1200" b="0" dirty="0">
              <a:effectLst/>
              <a:latin typeface="Calibri" panose="020F0502020204030204" pitchFamily="34" charset="0"/>
              <a:ea typeface="PMingLiU" panose="02020500000000000000" pitchFamily="18" charset="-120"/>
              <a:cs typeface="Times New Roman" panose="02020603050405020304" pitchFamily="18" charset="0"/>
            </a:endParaRPr>
          </a:p>
          <a:p>
            <a:pPr algn="l"/>
            <a:r>
              <a:rPr lang="en-US" altLang="zh-TW" sz="1800" b="0" i="0" u="none" strike="noStrike" baseline="0" dirty="0">
                <a:latin typeface="DFHei-W3-WIN-BF"/>
              </a:rPr>
              <a:t>After India's independence, the constitution prohibited caste discrimination. To assist the historically oppressed lower castes, the government classified the people into four categories:</a:t>
            </a:r>
            <a:endParaRPr lang="zh-TW" altLang="en-US" sz="1800" b="0" i="0" u="none" strike="noStrike" baseline="0" dirty="0">
              <a:latin typeface="DFHei-W3-WIN-BF"/>
            </a:endParaRPr>
          </a:p>
          <a:p>
            <a:pPr marL="285750" indent="-285750" algn="l">
              <a:buFont typeface="Arial" panose="020B0604020202020204" pitchFamily="34" charset="0"/>
              <a:buChar char="•"/>
            </a:pPr>
            <a:r>
              <a:rPr lang="en-US" sz="1800" b="0" i="0" u="none" strike="noStrike" baseline="0" dirty="0">
                <a:latin typeface="HelveticaNeue-Light"/>
              </a:rPr>
              <a:t>Scheduled Castes</a:t>
            </a:r>
            <a:endParaRPr lang="en-US" sz="1800" b="0" i="0" u="none" strike="noStrike" baseline="0" dirty="0">
              <a:latin typeface="DFHei-W3-WIN-BF"/>
            </a:endParaRPr>
          </a:p>
          <a:p>
            <a:pPr marL="285750" indent="-285750" algn="l">
              <a:buFont typeface="Arial" panose="020B0604020202020204" pitchFamily="34" charset="0"/>
              <a:buChar char="•"/>
            </a:pPr>
            <a:r>
              <a:rPr lang="en-US" sz="1800" b="0" i="0" u="none" strike="noStrike" baseline="0" dirty="0">
                <a:latin typeface="HelveticaNeue-Light"/>
              </a:rPr>
              <a:t>Scheduled Tribes</a:t>
            </a:r>
            <a:endParaRPr lang="en-US" sz="1800" b="0" i="0" u="none" strike="noStrike" baseline="0" dirty="0">
              <a:latin typeface="DFHei-W3-WIN-BF"/>
            </a:endParaRPr>
          </a:p>
          <a:p>
            <a:pPr marL="285750" indent="-285750" algn="l">
              <a:buFont typeface="Arial" panose="020B0604020202020204" pitchFamily="34" charset="0"/>
              <a:buChar char="•"/>
            </a:pPr>
            <a:r>
              <a:rPr lang="en-US" sz="1800" b="0" i="0" u="none" strike="noStrike" baseline="0" dirty="0">
                <a:latin typeface="HelveticaNeue-Light"/>
              </a:rPr>
              <a:t>Other Backward Classes</a:t>
            </a:r>
            <a:endParaRPr lang="en-US" sz="1800" b="0" i="0" u="none" strike="noStrike" baseline="0" dirty="0">
              <a:latin typeface="DFHei-W3-WIN-BF"/>
            </a:endParaRPr>
          </a:p>
          <a:p>
            <a:pPr marL="285750" indent="-285750" algn="l">
              <a:buFont typeface="Arial" panose="020B0604020202020204" pitchFamily="34" charset="0"/>
              <a:buChar char="•"/>
            </a:pPr>
            <a:r>
              <a:rPr lang="en-US" sz="1800" b="0" i="0" u="none" strike="noStrike" baseline="0" dirty="0">
                <a:latin typeface="HelveticaNeue-Light"/>
              </a:rPr>
              <a:t>Forward Classes</a:t>
            </a:r>
            <a:endParaRPr lang="en-US" sz="1800" b="0" i="0" u="none" strike="noStrike" baseline="0" dirty="0">
              <a:latin typeface="DFHei-W3-WIN-BF"/>
            </a:endParaRPr>
          </a:p>
          <a:p>
            <a:pPr algn="l"/>
            <a:r>
              <a:rPr lang="en-US" sz="1800" b="0" i="0" u="none" strike="noStrike" baseline="0" dirty="0">
                <a:latin typeface="DFHei-W3-WIN-BF"/>
              </a:rPr>
              <a:t>The first 3 categories are collectively referred to as Backward Classes. They are eligible for various degrees of resource subsidies in different areas, as well as reserved quota for higher education and government employment.</a:t>
            </a:r>
            <a:endParaRPr lang="en-US" b="0" dirty="0"/>
          </a:p>
          <a:p>
            <a:pPr marL="0" marR="0" lvl="0" indent="0" algn="l" defTabSz="914400" rtl="0" eaLnBrk="1" fontAlgn="auto" latinLnBrk="0" hangingPunct="1">
              <a:lnSpc>
                <a:spcPct val="100000"/>
              </a:lnSpc>
              <a:spcBef>
                <a:spcPts val="0"/>
              </a:spcBef>
              <a:spcAft>
                <a:spcPts val="0"/>
              </a:spcAft>
              <a:buClrTx/>
              <a:buSzTx/>
              <a:buFontTx/>
              <a:buNone/>
              <a:defRPr/>
            </a:pPr>
            <a:endParaRPr lang="en-US" b="0" dirty="0"/>
          </a:p>
        </p:txBody>
      </p:sp>
      <p:sp>
        <p:nvSpPr>
          <p:cNvPr id="4" name="Slide Number Placeholder 3"/>
          <p:cNvSpPr>
            <a:spLocks noGrp="1"/>
          </p:cNvSpPr>
          <p:nvPr>
            <p:ph type="sldNum" sz="quarter" idx="10"/>
          </p:nvPr>
        </p:nvSpPr>
        <p:spPr/>
        <p:txBody>
          <a:bodyPr/>
          <a:lstStyle/>
          <a:p>
            <a:fld id="{4770A47A-5C7E-436F-BE97-00A4918567C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70A47A-5C7E-436F-BE97-00A4918567C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Let us pray aloud for India in united hearts.</a:t>
            </a:r>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Let us pray aloud for India in united hearts.</a:t>
            </a:r>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8F9F1901-2DA5-4AAE-ACDD-79CB8096E104}" type="slidenum">
              <a:rPr lang="en-MY" smtClean="0"/>
              <a:t>8</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770A47A-5C7E-436F-BE97-00A4918567C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6/29/24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6/29/24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6/29/24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07E05AB-13C4-4FEF-8460-F7BC1550F1E5}" type="datetimeFigureOut">
              <a:rPr lang="en-US" smtClean="0"/>
              <a:t>6/29/24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7E05AB-13C4-4FEF-8460-F7BC1550F1E5}" type="datetimeFigureOut">
              <a:rPr lang="en-US" smtClean="0"/>
              <a:t>6/29/24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907E05AB-13C4-4FEF-8460-F7BC1550F1E5}" type="datetimeFigureOut">
              <a:rPr lang="en-US" smtClean="0"/>
              <a:t>6/29/24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907E05AB-13C4-4FEF-8460-F7BC1550F1E5}" type="datetimeFigureOut">
              <a:rPr lang="en-US" smtClean="0"/>
              <a:t>6/29/24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907E05AB-13C4-4FEF-8460-F7BC1550F1E5}" type="datetimeFigureOut">
              <a:rPr lang="en-US" smtClean="0"/>
              <a:t>6/29/24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05AB-13C4-4FEF-8460-F7BC1550F1E5}" type="datetimeFigureOut">
              <a:rPr lang="en-US" smtClean="0"/>
              <a:t>6/29/24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6/29/24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7E05AB-13C4-4FEF-8460-F7BC1550F1E5}" type="datetimeFigureOut">
              <a:rPr lang="en-US" smtClean="0"/>
              <a:t>6/29/24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6EC86-6482-419B-8FAC-16505F4BF4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3A5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05AB-13C4-4FEF-8460-F7BC1550F1E5}" type="datetimeFigureOut">
              <a:rPr lang="en-US" smtClean="0"/>
              <a:t>6/29/24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6EC86-6482-419B-8FAC-16505F4BF4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l="11691" r="10209"/>
          <a:stretch>
            <a:fillRect/>
          </a:stretch>
        </p:blipFill>
        <p:spPr>
          <a:xfrm>
            <a:off x="635" y="0"/>
            <a:ext cx="12190730" cy="8763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21590" y="1219200"/>
            <a:ext cx="2517409" cy="2752368"/>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sp>
        <p:nvSpPr>
          <p:cNvPr id="9" name="TextBox 8"/>
          <p:cNvSpPr txBox="1"/>
          <p:nvPr/>
        </p:nvSpPr>
        <p:spPr>
          <a:xfrm>
            <a:off x="1905000" y="4667070"/>
            <a:ext cx="8305800" cy="1077218"/>
          </a:xfrm>
          <a:prstGeom prst="rect">
            <a:avLst/>
          </a:prstGeom>
          <a:noFill/>
        </p:spPr>
        <p:txBody>
          <a:bodyPr wrap="square">
            <a:spAutoFit/>
          </a:bodyPr>
          <a:lstStyle/>
          <a:p>
            <a:pPr algn="ctr"/>
            <a:r>
              <a:rPr lang="en-US" altLang="zh-TW" sz="2400" b="1"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rPr>
              <a:t>July 2024</a:t>
            </a:r>
            <a:endParaRPr lang="en-US" altLang="zh-TW" sz="2400" dirty="0">
              <a:solidFill>
                <a:schemeClr val="bg1"/>
              </a:solidFill>
              <a:latin typeface="Microsoft JhengHei" panose="020B0604030504040204" pitchFamily="34" charset="-120"/>
              <a:ea typeface="Microsoft JhengHei" panose="020B0604030504040204" pitchFamily="34" charset="-120"/>
              <a:cs typeface="Times New Roman" panose="02020603050405020304" pitchFamily="18" charset="0"/>
            </a:endParaRPr>
          </a:p>
          <a:p>
            <a:pPr algn="ctr"/>
            <a:r>
              <a:rPr lang="en-US" altLang="zh-CN" sz="4000" b="1" dirty="0">
                <a:solidFill>
                  <a:schemeClr val="bg1"/>
                </a:solidFill>
                <a:latin typeface="Microsoft JhengHei" panose="020B0604030504040204" pitchFamily="34" charset="-120"/>
                <a:ea typeface="Microsoft JhengHei" panose="020B0604030504040204" pitchFamily="34" charset="-120"/>
              </a:rPr>
              <a:t>India</a:t>
            </a:r>
            <a:endParaRPr lang="en-MY" sz="2400" b="1" dirty="0">
              <a:solidFill>
                <a:schemeClr val="bg1"/>
              </a:solidFill>
              <a:latin typeface="Microsoft JhengHei" panose="020B0604030504040204" pitchFamily="34" charset="-120"/>
              <a:ea typeface="Microsoft JhengHe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64" presetClass="path" presetSubtype="0" accel="50000" decel="50000" fill="hold" nodeType="withEffect">
                                  <p:stCondLst>
                                    <p:cond delay="1000"/>
                                  </p:stCondLst>
                                  <p:childTnLst>
                                    <p:animMotion origin="layout" path="M 0 1.11111E-6 L 0 -0.25 " pathEditMode="relative" rAng="0" ptsTypes="AA">
                                      <p:cBhvr>
                                        <p:cTn id="14"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04063" y="2273770"/>
            <a:ext cx="1914259" cy="260634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51050" y="2316839"/>
            <a:ext cx="2278571" cy="2491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51" r="5426"/>
          <a:stretch/>
        </p:blipFill>
        <p:spPr>
          <a:xfrm>
            <a:off x="7772400" y="1642840"/>
            <a:ext cx="4419600" cy="3276600"/>
          </a:xfrm>
          <a:prstGeom prst="rect">
            <a:avLst/>
          </a:prstGeom>
        </p:spPr>
      </p:pic>
      <p:pic>
        <p:nvPicPr>
          <p:cNvPr id="1026" name="Picture 2" descr="Image of a globe centred on India, with India highlighted.">
            <a:extLst>
              <a:ext uri="{FF2B5EF4-FFF2-40B4-BE49-F238E27FC236}">
                <a16:creationId xmlns:a16="http://schemas.microsoft.com/office/drawing/2014/main" id="{9B221DE7-42C7-FD19-3669-9C18E755E5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511316"/>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06056E9-8C74-B18A-68EC-56B2293C5193}"/>
              </a:ext>
            </a:extLst>
          </p:cNvPr>
          <p:cNvSpPr txBox="1"/>
          <p:nvPr/>
        </p:nvSpPr>
        <p:spPr>
          <a:xfrm>
            <a:off x="364702" y="754229"/>
            <a:ext cx="9094208" cy="5411097"/>
          </a:xfrm>
          <a:prstGeom prst="rect">
            <a:avLst/>
          </a:prstGeom>
          <a:noFill/>
        </p:spPr>
        <p:txBody>
          <a:bodyPr wrap="square">
            <a:spAutoFit/>
          </a:bodyPr>
          <a:lstStyle/>
          <a:p>
            <a:r>
              <a:rPr lang="en-US" altLang="zh-CN" sz="4800" b="1" dirty="0">
                <a:solidFill>
                  <a:schemeClr val="bg1"/>
                </a:solidFill>
                <a:effectLst/>
                <a:ea typeface="Microsoft JhengHei" panose="020B0604030504040204" pitchFamily="34" charset="-120"/>
                <a:cs typeface="Times New Roman" panose="02020603050405020304" pitchFamily="18" charset="0"/>
              </a:rPr>
              <a:t>India</a:t>
            </a:r>
            <a:r>
              <a:rPr lang="en-MY" altLang="zh-TW" sz="36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	</a:t>
            </a:r>
          </a:p>
          <a:p>
            <a:r>
              <a:rPr lang="en-MY" altLang="zh-TW" sz="3600" b="1" dirty="0">
                <a:solidFill>
                  <a:schemeClr val="accent2">
                    <a:lumMod val="40000"/>
                    <a:lumOff val="60000"/>
                  </a:schemeClr>
                </a:solidFill>
                <a:effectLst/>
                <a:ea typeface="Microsoft JhengHei" panose="020B0604030504040204" pitchFamily="34" charset="-120"/>
                <a:cs typeface="Times New Roman" panose="02020603050405020304" pitchFamily="18" charset="0"/>
              </a:rPr>
              <a:t>	</a:t>
            </a:r>
          </a:p>
          <a:p>
            <a:pPr marL="365760" indent="-365760">
              <a:lnSpc>
                <a:spcPct val="114000"/>
              </a:lnSpc>
              <a:spcBef>
                <a:spcPts val="1200"/>
              </a:spcBef>
              <a:buFont typeface="Arial" panose="020B0604020202020204" pitchFamily="34" charset="0"/>
              <a:buChar char="•"/>
            </a:pPr>
            <a:r>
              <a:rPr lang="en-US" altLang="zh-CN" sz="2800" dirty="0">
                <a:solidFill>
                  <a:schemeClr val="bg1"/>
                </a:solidFill>
                <a:ea typeface="Microsoft JhengHei" panose="020B0604030504040204" pitchFamily="34" charset="-120"/>
                <a:cs typeface="Times New Roman" panose="02020603050405020304" pitchFamily="18" charset="0"/>
              </a:rPr>
              <a:t>Population: 1.4 billion (1.3 billion unreached)</a:t>
            </a:r>
            <a:endParaRPr lang="en-MY" altLang="zh-CN" sz="2800" dirty="0">
              <a:solidFill>
                <a:schemeClr val="bg1"/>
              </a:solidFill>
              <a:effectLst/>
              <a:ea typeface="Microsoft JhengHei" panose="020B0604030504040204" pitchFamily="34" charset="-120"/>
              <a:cs typeface="Times New Roman" panose="02020603050405020304" pitchFamily="18" charset="0"/>
            </a:endParaRPr>
          </a:p>
          <a:p>
            <a:pPr marL="365760" indent="-365760">
              <a:lnSpc>
                <a:spcPct val="114000"/>
              </a:lnSpc>
              <a:spcBef>
                <a:spcPts val="600"/>
              </a:spcBef>
              <a:buFont typeface="Arial" panose="020B0604020202020204" pitchFamily="34" charset="0"/>
              <a:buChar char="•"/>
            </a:pPr>
            <a:r>
              <a:rPr lang="en-US" altLang="zh-TW" sz="2800" dirty="0">
                <a:solidFill>
                  <a:schemeClr val="bg1"/>
                </a:solidFill>
                <a:effectLst/>
                <a:ea typeface="Microsoft JhengHei" panose="020B0604030504040204" pitchFamily="34" charset="-120"/>
                <a:cs typeface="Times New Roman" panose="02020603050405020304" pitchFamily="18" charset="0"/>
              </a:rPr>
              <a:t>2,279</a:t>
            </a:r>
            <a:r>
              <a:rPr lang="en-US" altLang="zh-TW" sz="2800" dirty="0">
                <a:solidFill>
                  <a:schemeClr val="bg1"/>
                </a:solidFill>
                <a:ea typeface="Microsoft JhengHei" panose="020B0604030504040204" pitchFamily="34" charset="-120"/>
                <a:cs typeface="Times New Roman" panose="02020603050405020304" pitchFamily="18" charset="0"/>
              </a:rPr>
              <a:t> ethnic groups, with </a:t>
            </a:r>
            <a:r>
              <a:rPr lang="en-US" altLang="zh-CN" sz="2800" dirty="0">
                <a:solidFill>
                  <a:schemeClr val="bg1"/>
                </a:solidFill>
                <a:effectLst/>
                <a:ea typeface="Microsoft JhengHei" panose="020B0604030504040204" pitchFamily="34" charset="-120"/>
                <a:cs typeface="Times New Roman" panose="02020603050405020304" pitchFamily="18" charset="0"/>
              </a:rPr>
              <a:t>2,048</a:t>
            </a:r>
            <a:r>
              <a:rPr lang="en-US" altLang="zh-CN" sz="2800" dirty="0">
                <a:solidFill>
                  <a:schemeClr val="bg1"/>
                </a:solidFill>
                <a:ea typeface="Microsoft JhengHei" panose="020B0604030504040204" pitchFamily="34" charset="-120"/>
                <a:cs typeface="Times New Roman" panose="02020603050405020304" pitchFamily="18" charset="0"/>
              </a:rPr>
              <a:t> unreached </a:t>
            </a:r>
            <a:endParaRPr lang="en-US" altLang="zh-TW" sz="2800" dirty="0">
              <a:solidFill>
                <a:schemeClr val="bg1"/>
              </a:solidFill>
              <a:effectLst/>
              <a:ea typeface="Microsoft JhengHei" panose="020B0604030504040204" pitchFamily="34" charset="-120"/>
              <a:cs typeface="Times New Roman" panose="02020603050405020304" pitchFamily="18" charset="0"/>
            </a:endParaRPr>
          </a:p>
          <a:p>
            <a:pPr marL="365760" indent="-365760">
              <a:lnSpc>
                <a:spcPct val="114000"/>
              </a:lnSpc>
              <a:spcBef>
                <a:spcPts val="600"/>
              </a:spcBef>
              <a:buFont typeface="Arial" panose="020B0604020202020204" pitchFamily="34" charset="0"/>
              <a:buChar char="•"/>
            </a:pPr>
            <a:r>
              <a:rPr lang="en-US" altLang="zh-CN" sz="2800" dirty="0">
                <a:solidFill>
                  <a:schemeClr val="bg1"/>
                </a:solidFill>
                <a:ea typeface="Microsoft JhengHei" panose="020B0604030504040204" pitchFamily="34" charset="-120"/>
                <a:cs typeface="Times New Roman" panose="02020603050405020304" pitchFamily="18" charset="0"/>
              </a:rPr>
              <a:t>Hindus: 72.4%</a:t>
            </a:r>
          </a:p>
          <a:p>
            <a:pPr marL="365760" indent="-365760">
              <a:lnSpc>
                <a:spcPct val="114000"/>
              </a:lnSpc>
              <a:spcBef>
                <a:spcPts val="600"/>
              </a:spcBef>
              <a:buFont typeface="Arial" panose="020B0604020202020204" pitchFamily="34" charset="0"/>
              <a:buChar char="•"/>
            </a:pPr>
            <a:r>
              <a:rPr lang="en-US" altLang="zh-CN" sz="2800" dirty="0">
                <a:solidFill>
                  <a:schemeClr val="bg1"/>
                </a:solidFill>
                <a:effectLst/>
                <a:ea typeface="Microsoft JhengHei" panose="020B0604030504040204" pitchFamily="34" charset="-120"/>
                <a:cs typeface="Times New Roman" panose="02020603050405020304" pitchFamily="18" charset="0"/>
              </a:rPr>
              <a:t>Muslims: 14%</a:t>
            </a:r>
          </a:p>
          <a:p>
            <a:pPr marL="365760" indent="-365760">
              <a:lnSpc>
                <a:spcPct val="114000"/>
              </a:lnSpc>
              <a:spcBef>
                <a:spcPts val="600"/>
              </a:spcBef>
              <a:buFont typeface="Arial" panose="020B0604020202020204" pitchFamily="34" charset="0"/>
              <a:buChar char="•"/>
            </a:pPr>
            <a:r>
              <a:rPr lang="en-US" altLang="zh-TW" sz="2800" dirty="0">
                <a:solidFill>
                  <a:schemeClr val="bg1"/>
                </a:solidFill>
                <a:effectLst/>
                <a:ea typeface="Microsoft JhengHei" panose="020B0604030504040204" pitchFamily="34" charset="-120"/>
                <a:cs typeface="Times New Roman" panose="02020603050405020304" pitchFamily="18" charset="0"/>
              </a:rPr>
              <a:t>Christians: 4.8% </a:t>
            </a:r>
          </a:p>
          <a:p>
            <a:pPr marL="365760" indent="-365760">
              <a:lnSpc>
                <a:spcPct val="114000"/>
              </a:lnSpc>
              <a:spcBef>
                <a:spcPts val="600"/>
              </a:spcBef>
              <a:buFont typeface="Arial" panose="020B0604020202020204" pitchFamily="34" charset="0"/>
              <a:buChar char="•"/>
            </a:pPr>
            <a:r>
              <a:rPr lang="en-US" altLang="zh-CN" sz="2800" dirty="0">
                <a:solidFill>
                  <a:schemeClr val="bg1"/>
                </a:solidFill>
                <a:ea typeface="Microsoft JhengHei" panose="020B0604030504040204" pitchFamily="34" charset="-120"/>
                <a:cs typeface="Times New Roman" panose="02020603050405020304" pitchFamily="18" charset="0"/>
              </a:rPr>
              <a:t>Politics dominated by India’s right-wing </a:t>
            </a:r>
          </a:p>
          <a:p>
            <a:pPr>
              <a:lnSpc>
                <a:spcPct val="114000"/>
              </a:lnSpc>
              <a:spcBef>
                <a:spcPts val="600"/>
              </a:spcBef>
            </a:pPr>
            <a:r>
              <a:rPr lang="en-US" altLang="zh-CN" sz="2800" dirty="0">
                <a:solidFill>
                  <a:schemeClr val="bg1"/>
                </a:solidFill>
                <a:ea typeface="Microsoft JhengHei" panose="020B0604030504040204" pitchFamily="34" charset="-120"/>
                <a:cs typeface="Times New Roman" panose="02020603050405020304" pitchFamily="18" charset="0"/>
              </a:rPr>
              <a:t>    forces; tense relations among religions</a:t>
            </a:r>
            <a:endParaRPr lang="en-US" altLang="zh-TW" sz="3000" dirty="0">
              <a:solidFill>
                <a:schemeClr val="bg1"/>
              </a:solidFill>
              <a:effectLst/>
              <a:ea typeface="Microsoft JhengHei"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7" cy="92348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8642"/>
          <a:stretch/>
        </p:blipFill>
        <p:spPr>
          <a:xfrm>
            <a:off x="8773162" y="2133600"/>
            <a:ext cx="3418837" cy="4679898"/>
          </a:xfrm>
          <a:prstGeom prst="rect">
            <a:avLst/>
          </a:prstGeom>
        </p:spPr>
      </p:pic>
      <p:sp>
        <p:nvSpPr>
          <p:cNvPr id="2" name="TextBox 1">
            <a:extLst>
              <a:ext uri="{FF2B5EF4-FFF2-40B4-BE49-F238E27FC236}">
                <a16:creationId xmlns:a16="http://schemas.microsoft.com/office/drawing/2014/main" id="{D30C178B-EC09-2A87-B464-E3714AA1C64B}"/>
              </a:ext>
            </a:extLst>
          </p:cNvPr>
          <p:cNvSpPr txBox="1"/>
          <p:nvPr/>
        </p:nvSpPr>
        <p:spPr>
          <a:xfrm>
            <a:off x="381809" y="762000"/>
            <a:ext cx="7880449" cy="4795544"/>
          </a:xfrm>
          <a:prstGeom prst="rect">
            <a:avLst/>
          </a:prstGeom>
          <a:noFill/>
        </p:spPr>
        <p:txBody>
          <a:bodyPr wrap="square">
            <a:spAutoFit/>
          </a:bodyPr>
          <a:lstStyle/>
          <a:p>
            <a:r>
              <a:rPr lang="en-US" altLang="zh-CN" sz="4800" b="1" dirty="0">
                <a:solidFill>
                  <a:schemeClr val="bg1"/>
                </a:solidFill>
                <a:ea typeface="Microsoft JhengHei" panose="020B0604030504040204" pitchFamily="34" charset="-120"/>
                <a:cs typeface="Times New Roman" panose="02020603050405020304" pitchFamily="18" charset="0"/>
              </a:rPr>
              <a:t>India</a:t>
            </a:r>
            <a:r>
              <a:rPr lang="zh-CN" altLang="en-US" sz="4800" b="1" dirty="0">
                <a:solidFill>
                  <a:schemeClr val="bg1"/>
                </a:solidFill>
                <a:ea typeface="Microsoft JhengHei" panose="020B0604030504040204" pitchFamily="34" charset="-120"/>
                <a:cs typeface="Times New Roman" panose="02020603050405020304" pitchFamily="18" charset="0"/>
              </a:rPr>
              <a:t> </a:t>
            </a:r>
            <a:r>
              <a:rPr lang="en-US" altLang="zh-CN" sz="3600" b="1" dirty="0">
                <a:solidFill>
                  <a:schemeClr val="accent2">
                    <a:lumMod val="40000"/>
                    <a:lumOff val="60000"/>
                  </a:schemeClr>
                </a:solidFill>
                <a:ea typeface="Microsoft JhengHei" panose="020B0604030504040204" pitchFamily="34" charset="-120"/>
                <a:cs typeface="Times New Roman" panose="02020603050405020304" pitchFamily="18" charset="0"/>
              </a:rPr>
              <a:t>Love Jihad</a:t>
            </a:r>
            <a:endParaRPr lang="en-US" altLang="zh-CN" sz="36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endParaRPr lang="en-US" altLang="zh-TW" sz="3600" b="1" dirty="0">
              <a:solidFill>
                <a:schemeClr val="accent2">
                  <a:lumMod val="40000"/>
                  <a:lumOff val="60000"/>
                </a:schemeClr>
              </a:solidFill>
              <a:ea typeface="Microsoft JhengHei" panose="020B0604030504040204" pitchFamily="34" charset="-120"/>
              <a:cs typeface="Times New Roman" panose="02020603050405020304" pitchFamily="18" charset="0"/>
            </a:endParaRPr>
          </a:p>
          <a:p>
            <a:pPr marL="571500" indent="-571500">
              <a:lnSpc>
                <a:spcPct val="114000"/>
              </a:lnSpc>
              <a:buFont typeface="Arial" panose="020B0604020202020204" pitchFamily="34" charset="0"/>
              <a:buChar char="•"/>
            </a:pPr>
            <a:r>
              <a:rPr lang="en-US" altLang="zh-TW" sz="2800" dirty="0">
                <a:solidFill>
                  <a:schemeClr val="bg1"/>
                </a:solidFill>
                <a:effectLst/>
                <a:ea typeface="Microsoft JhengHei" panose="020B0604030504040204" pitchFamily="34" charset="-120"/>
                <a:cs typeface="Times New Roman" panose="02020603050405020304" pitchFamily="18" charset="0"/>
              </a:rPr>
              <a:t>Hindus accused Muslims of systematically </a:t>
            </a:r>
            <a:r>
              <a:rPr lang="en-US" altLang="zh-TW" sz="2800" dirty="0">
                <a:solidFill>
                  <a:schemeClr val="bg1"/>
                </a:solidFill>
                <a:ea typeface="Microsoft JhengHei" panose="020B0604030504040204" pitchFamily="34" charset="-120"/>
                <a:cs typeface="Times New Roman" panose="02020603050405020304" pitchFamily="18" charset="0"/>
              </a:rPr>
              <a:t>train</a:t>
            </a:r>
            <a:r>
              <a:rPr lang="en-US" altLang="zh-TW" sz="2800" dirty="0">
                <a:solidFill>
                  <a:schemeClr val="bg1"/>
                </a:solidFill>
                <a:effectLst/>
                <a:ea typeface="Microsoft JhengHei" panose="020B0604030504040204" pitchFamily="34" charset="-120"/>
                <a:cs typeface="Times New Roman" panose="02020603050405020304" pitchFamily="18" charset="0"/>
              </a:rPr>
              <a:t>ing Muslim men to be love scammers</a:t>
            </a:r>
          </a:p>
          <a:p>
            <a:pPr marL="571500" indent="-571500">
              <a:lnSpc>
                <a:spcPct val="114000"/>
              </a:lnSpc>
              <a:buFont typeface="Arial" panose="020B0604020202020204" pitchFamily="34" charset="0"/>
              <a:buChar char="•"/>
            </a:pPr>
            <a:r>
              <a:rPr lang="en-US" altLang="zh-TW" sz="2800" dirty="0">
                <a:solidFill>
                  <a:schemeClr val="bg1"/>
                </a:solidFill>
                <a:ea typeface="Microsoft JhengHei" panose="020B0604030504040204" pitchFamily="34" charset="-120"/>
                <a:cs typeface="Times New Roman" panose="02020603050405020304" pitchFamily="18" charset="0"/>
              </a:rPr>
              <a:t>Converting women to Islam through forces, deception, kidnapping, etc.</a:t>
            </a:r>
          </a:p>
          <a:p>
            <a:pPr marL="571500" indent="-571500">
              <a:lnSpc>
                <a:spcPct val="114000"/>
              </a:lnSpc>
              <a:buFont typeface="Arial" panose="020B0604020202020204" pitchFamily="34" charset="0"/>
              <a:buChar char="•"/>
            </a:pPr>
            <a:r>
              <a:rPr lang="en-US" altLang="zh-TW" sz="2800" dirty="0">
                <a:solidFill>
                  <a:schemeClr val="bg1"/>
                </a:solidFill>
                <a:effectLst/>
                <a:ea typeface="Microsoft JhengHei" panose="020B0604030504040204" pitchFamily="34" charset="-120"/>
                <a:cs typeface="Times New Roman" panose="02020603050405020304" pitchFamily="18" charset="0"/>
              </a:rPr>
              <a:t>Fear of religious conversion is behind Love </a:t>
            </a:r>
            <a:r>
              <a:rPr lang="en-US" altLang="zh-TW" sz="2800" dirty="0">
                <a:solidFill>
                  <a:schemeClr val="bg1"/>
                </a:solidFill>
                <a:ea typeface="Microsoft JhengHei" panose="020B0604030504040204" pitchFamily="34" charset="-120"/>
                <a:cs typeface="Times New Roman" panose="02020603050405020304" pitchFamily="18" charset="0"/>
              </a:rPr>
              <a:t>Jihad</a:t>
            </a:r>
          </a:p>
          <a:p>
            <a:pPr marL="571500" indent="-571500">
              <a:lnSpc>
                <a:spcPct val="114000"/>
              </a:lnSpc>
              <a:buFont typeface="Arial" panose="020B0604020202020204" pitchFamily="34" charset="0"/>
              <a:buChar char="•"/>
            </a:pPr>
            <a:r>
              <a:rPr lang="en-US" altLang="zh-TW" sz="2800" dirty="0">
                <a:solidFill>
                  <a:schemeClr val="bg1"/>
                </a:solidFill>
                <a:effectLst/>
                <a:ea typeface="Microsoft JhengHei" panose="020B0604030504040204" pitchFamily="34" charset="-120"/>
                <a:cs typeface="Times New Roman" panose="02020603050405020304" pitchFamily="18" charset="0"/>
              </a:rPr>
              <a:t>Changing religion after marriage requires government approval</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470" y="4262503"/>
            <a:ext cx="1731031" cy="2595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3000" y="4267128"/>
            <a:ext cx="1724804" cy="258720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3569" y="1739621"/>
            <a:ext cx="3370473" cy="252757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
        <p:nvSpPr>
          <p:cNvPr id="2" name="TextBox 1">
            <a:extLst>
              <a:ext uri="{FF2B5EF4-FFF2-40B4-BE49-F238E27FC236}">
                <a16:creationId xmlns:a16="http://schemas.microsoft.com/office/drawing/2014/main" id="{C99ADE15-CE37-EDF8-D662-927D76EE8F7A}"/>
              </a:ext>
            </a:extLst>
          </p:cNvPr>
          <p:cNvSpPr txBox="1"/>
          <p:nvPr/>
        </p:nvSpPr>
        <p:spPr>
          <a:xfrm>
            <a:off x="420452" y="766732"/>
            <a:ext cx="8333117" cy="5324535"/>
          </a:xfrm>
          <a:prstGeom prst="rect">
            <a:avLst/>
          </a:prstGeom>
          <a:noFill/>
        </p:spPr>
        <p:txBody>
          <a:bodyPr wrap="square">
            <a:spAutoFit/>
          </a:bodyPr>
          <a:lstStyle/>
          <a:p>
            <a:r>
              <a:rPr lang="en-US" altLang="zh-CN" sz="4800" b="1" dirty="0">
                <a:solidFill>
                  <a:schemeClr val="bg1"/>
                </a:solidFill>
                <a:ea typeface="Microsoft JhengHei" panose="020B0604030504040204" pitchFamily="34" charset="-120"/>
                <a:cs typeface="Times New Roman" panose="02020603050405020304" pitchFamily="18" charset="0"/>
              </a:rPr>
              <a:t>India</a:t>
            </a:r>
            <a:r>
              <a:rPr lang="zh-CN" altLang="en-US" sz="4400" b="1" dirty="0">
                <a:solidFill>
                  <a:schemeClr val="bg1"/>
                </a:solidFill>
                <a:ea typeface="Microsoft JhengHei" panose="020B0604030504040204" pitchFamily="34" charset="-120"/>
                <a:cs typeface="Times New Roman" panose="02020603050405020304" pitchFamily="18" charset="0"/>
              </a:rPr>
              <a:t> </a:t>
            </a:r>
            <a:r>
              <a:rPr lang="en-US" altLang="zh-CN" sz="3600" b="1" dirty="0">
                <a:solidFill>
                  <a:schemeClr val="accent2">
                    <a:lumMod val="40000"/>
                    <a:lumOff val="60000"/>
                  </a:schemeClr>
                </a:solidFill>
                <a:ea typeface="Microsoft JhengHei" panose="020B0604030504040204" pitchFamily="34" charset="-120"/>
                <a:cs typeface="Times New Roman" panose="02020603050405020304" pitchFamily="18" charset="0"/>
              </a:rPr>
              <a:t>Hindus</a:t>
            </a:r>
            <a:endParaRPr lang="en-US" altLang="zh-CN" sz="36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endParaRPr lang="en-MY" altLang="zh-TW" sz="3200" b="1" dirty="0">
              <a:solidFill>
                <a:schemeClr val="accent2">
                  <a:lumMod val="40000"/>
                  <a:lumOff val="60000"/>
                </a:schemeClr>
              </a:solidFill>
              <a:effectLst/>
              <a:ea typeface="Microsoft JhengHei" panose="020B0604030504040204" pitchFamily="34" charset="-120"/>
              <a:cs typeface="Times New Roman" panose="02020603050405020304" pitchFamily="18" charset="0"/>
            </a:endParaRPr>
          </a:p>
          <a:p>
            <a:pPr marL="457200" indent="-457200">
              <a:spcBef>
                <a:spcPts val="1200"/>
              </a:spcBef>
              <a:buFont typeface="Arial" panose="020B0604020202020204" pitchFamily="34" charset="0"/>
              <a:buChar char="•"/>
            </a:pPr>
            <a:r>
              <a:rPr lang="en-US" altLang="zh-CN" sz="2800" dirty="0">
                <a:solidFill>
                  <a:schemeClr val="bg1"/>
                </a:solidFill>
                <a:ea typeface="Microsoft JhengHei" panose="020B0604030504040204" pitchFamily="34" charset="-120"/>
              </a:rPr>
              <a:t>The Four Traditional Castes</a:t>
            </a:r>
          </a:p>
          <a:p>
            <a:pPr marL="457200"/>
            <a:r>
              <a:rPr lang="en-US" altLang="zh-CN" sz="2800" b="0" i="0" u="none" strike="noStrike" baseline="0" dirty="0">
                <a:solidFill>
                  <a:schemeClr val="bg1"/>
                </a:solidFill>
                <a:ea typeface="Microsoft JhengHei" panose="020B0604030504040204" pitchFamily="34" charset="-120"/>
              </a:rPr>
              <a:t>Brahmins, Kshatriyas</a:t>
            </a:r>
            <a:r>
              <a:rPr lang="en-US" altLang="zh-CN" sz="2800" dirty="0">
                <a:solidFill>
                  <a:schemeClr val="bg1"/>
                </a:solidFill>
                <a:ea typeface="Microsoft JhengHei" panose="020B0604030504040204" pitchFamily="34" charset="-120"/>
              </a:rPr>
              <a:t>, </a:t>
            </a:r>
            <a:r>
              <a:rPr lang="en-US" altLang="zh-CN" sz="2800" b="0" i="0" u="none" strike="noStrike" baseline="0" dirty="0">
                <a:solidFill>
                  <a:schemeClr val="bg1"/>
                </a:solidFill>
                <a:ea typeface="Microsoft JhengHei" panose="020B0604030504040204" pitchFamily="34" charset="-120"/>
              </a:rPr>
              <a:t>Vaishyas</a:t>
            </a:r>
            <a:r>
              <a:rPr lang="en-US" altLang="zh-CN" sz="2800" dirty="0">
                <a:solidFill>
                  <a:schemeClr val="bg1"/>
                </a:solidFill>
                <a:ea typeface="Microsoft JhengHei" panose="020B0604030504040204" pitchFamily="34" charset="-120"/>
              </a:rPr>
              <a:t>, </a:t>
            </a:r>
            <a:r>
              <a:rPr lang="en-US" altLang="zh-CN" sz="2800" b="0" i="0" u="none" strike="noStrike" baseline="0" dirty="0">
                <a:solidFill>
                  <a:schemeClr val="bg1"/>
                </a:solidFill>
                <a:ea typeface="Microsoft JhengHei" panose="020B0604030504040204" pitchFamily="34" charset="-120"/>
              </a:rPr>
              <a:t>Shudras</a:t>
            </a:r>
          </a:p>
          <a:p>
            <a:pPr marL="457200" indent="-457200">
              <a:spcBef>
                <a:spcPts val="1200"/>
              </a:spcBef>
              <a:buFont typeface="Arial" panose="020B0604020202020204" pitchFamily="34" charset="0"/>
              <a:buChar char="•"/>
            </a:pPr>
            <a:r>
              <a:rPr lang="en-US" altLang="zh-TW" sz="2800" b="0" dirty="0">
                <a:solidFill>
                  <a:schemeClr val="bg1"/>
                </a:solidFill>
                <a:effectLst/>
                <a:ea typeface="Microsoft JhengHei" panose="020B0604030504040204" pitchFamily="34" charset="-120"/>
                <a:cs typeface="Microsoft JhengHei" panose="020B0604030504040204" pitchFamily="34" charset="-120"/>
              </a:rPr>
              <a:t>The hereditary system of thought comes from the Hindu concept of reincarnation.</a:t>
            </a:r>
          </a:p>
          <a:p>
            <a:pPr marL="457200" indent="-457200">
              <a:spcBef>
                <a:spcPts val="1200"/>
              </a:spcBef>
              <a:buFont typeface="Arial" panose="020B0604020202020204" pitchFamily="34" charset="0"/>
              <a:buChar char="•"/>
            </a:pPr>
            <a:r>
              <a:rPr lang="en-US" altLang="zh-TW" sz="2800" b="0" dirty="0">
                <a:solidFill>
                  <a:schemeClr val="bg1"/>
                </a:solidFill>
                <a:effectLst/>
                <a:ea typeface="Microsoft JhengHei" panose="020B0604030504040204" pitchFamily="34" charset="-120"/>
                <a:cs typeface="Microsoft JhengHei" panose="020B0604030504040204" pitchFamily="34" charset="-120"/>
              </a:rPr>
              <a:t>After India's independence, the "reservation system" replaced the caste system: </a:t>
            </a:r>
          </a:p>
          <a:p>
            <a:pPr marL="457200"/>
            <a:r>
              <a:rPr lang="en-US" altLang="zh-TW" sz="2800" b="0" dirty="0">
                <a:solidFill>
                  <a:schemeClr val="bg1"/>
                </a:solidFill>
                <a:effectLst/>
                <a:ea typeface="Microsoft JhengHei" panose="020B0604030504040204" pitchFamily="34" charset="-120"/>
                <a:cs typeface="Microsoft JhengHei" panose="020B0604030504040204" pitchFamily="34" charset="-120"/>
              </a:rPr>
              <a:t>Scheduled Castes, Scheduled Tribes, Other Backward Classes, and Forward Classes</a:t>
            </a:r>
            <a:endParaRPr lang="zh-TW" altLang="en-US" sz="2800" dirty="0">
              <a:solidFill>
                <a:schemeClr val="bg1"/>
              </a:solidFill>
              <a:ea typeface="Microsoft JhengHe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882" r="8071"/>
          <a:stretch/>
        </p:blipFill>
        <p:spPr>
          <a:xfrm>
            <a:off x="0" y="-57835"/>
            <a:ext cx="12190396" cy="965903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96600" y="371920"/>
            <a:ext cx="924477" cy="923480"/>
          </a:xfrm>
          <a:prstGeom prst="rect">
            <a:avLst/>
          </a:prstGeom>
        </p:spPr>
      </p:pic>
      <p:sp>
        <p:nvSpPr>
          <p:cNvPr id="3" name="TextBox 2">
            <a:extLst>
              <a:ext uri="{FF2B5EF4-FFF2-40B4-BE49-F238E27FC236}">
                <a16:creationId xmlns:a16="http://schemas.microsoft.com/office/drawing/2014/main" id="{FE819E65-3CED-E486-57BA-ACB8233DCB8D}"/>
              </a:ext>
            </a:extLst>
          </p:cNvPr>
          <p:cNvSpPr txBox="1"/>
          <p:nvPr/>
        </p:nvSpPr>
        <p:spPr>
          <a:xfrm>
            <a:off x="1676400" y="3105834"/>
            <a:ext cx="8343208" cy="646331"/>
          </a:xfrm>
          <a:prstGeom prst="rect">
            <a:avLst/>
          </a:prstGeom>
          <a:noFill/>
        </p:spPr>
        <p:txBody>
          <a:bodyPr wrap="square">
            <a:spAutoFit/>
          </a:bodyPr>
          <a:lstStyle/>
          <a:p>
            <a:pPr algn="ctr"/>
            <a:r>
              <a:rPr lang="en-US" altLang="zh-TW" sz="3600" b="1" dirty="0">
                <a:solidFill>
                  <a:schemeClr val="bg1"/>
                </a:solidFill>
                <a:ea typeface="Microsoft JhengHei" panose="020B0604030504040204" pitchFamily="34" charset="-120"/>
              </a:rPr>
              <a:t>Let us pray for </a:t>
            </a:r>
            <a:r>
              <a:rPr lang="en-US" altLang="zh-TW" sz="3600" b="1" dirty="0">
                <a:solidFill>
                  <a:srgbClr val="FFC000"/>
                </a:solidFill>
                <a:ea typeface="Microsoft JhengHei" panose="020B0604030504040204" pitchFamily="34" charset="-120"/>
              </a:rPr>
              <a:t>India </a:t>
            </a:r>
            <a:r>
              <a:rPr lang="en-US" altLang="zh-TW" sz="3600" b="1" dirty="0">
                <a:solidFill>
                  <a:schemeClr val="bg1"/>
                </a:solidFill>
                <a:ea typeface="Microsoft JhengHei" panose="020B0604030504040204" pitchFamily="34" charset="-120"/>
              </a:rPr>
              <a:t>together</a:t>
            </a:r>
            <a:endParaRPr lang="en-US" sz="3600" b="1" dirty="0">
              <a:ea typeface="Microsoft JhengHei" panose="020B06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25 E" pathEditMode="relative" ptsTypes="">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10" presetClass="exit" presetSubtype="0" fill="hold" nodeType="afterEffect">
                                  <p:stCondLst>
                                    <p:cond delay="100"/>
                                  </p:stCondLst>
                                  <p:childTnLst>
                                    <p:animEffect transition="out" filter="fade">
                                      <p:cBhvr>
                                        <p:cTn id="9" dur="900"/>
                                        <p:tgtEl>
                                          <p:spTgt spid="5"/>
                                        </p:tgtEl>
                                      </p:cBhvr>
                                    </p:animEffect>
                                    <p:set>
                                      <p:cBhvr>
                                        <p:cTn id="10" dur="1" fill="hold">
                                          <p:stCondLst>
                                            <p:cond delay="8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9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96600" y="371920"/>
            <a:ext cx="924477" cy="923480"/>
          </a:xfrm>
          <a:prstGeom prst="rect">
            <a:avLst/>
          </a:prstGeom>
        </p:spPr>
      </p:pic>
      <p:sp>
        <p:nvSpPr>
          <p:cNvPr id="2" name="TextBox 1">
            <a:extLst>
              <a:ext uri="{FF2B5EF4-FFF2-40B4-BE49-F238E27FC236}">
                <a16:creationId xmlns:a16="http://schemas.microsoft.com/office/drawing/2014/main" id="{678CD7F7-CACC-8570-F310-3ECB9E5BBE80}"/>
              </a:ext>
            </a:extLst>
          </p:cNvPr>
          <p:cNvSpPr txBox="1"/>
          <p:nvPr/>
        </p:nvSpPr>
        <p:spPr>
          <a:xfrm>
            <a:off x="-381000" y="715269"/>
            <a:ext cx="12344400" cy="5770811"/>
          </a:xfrm>
          <a:prstGeom prst="rect">
            <a:avLst/>
          </a:prstGeom>
          <a:noFill/>
        </p:spPr>
        <p:txBody>
          <a:bodyPr wrap="square">
            <a:spAutoFit/>
          </a:bodyPr>
          <a:lstStyle/>
          <a:p>
            <a:pPr indent="292735" algn="ctr"/>
            <a:r>
              <a:rPr lang="en-US" altLang="zh-TW" sz="2800" dirty="0">
                <a:solidFill>
                  <a:schemeClr val="bg1"/>
                </a:solidFill>
                <a:effectLst/>
                <a:ea typeface="Microsoft JhengHei" panose="020B0604030504040204" pitchFamily="34" charset="-120"/>
                <a:cs typeface="Times New Roman" panose="02020603050405020304" pitchFamily="18" charset="0"/>
              </a:rPr>
              <a:t>Wonderful Counselor, Mighty God, Everlasting Father, Prince of Peace.</a:t>
            </a:r>
          </a:p>
          <a:p>
            <a:pPr indent="292735" algn="ctr"/>
            <a:r>
              <a:rPr lang="en-US" altLang="zh-TW" sz="2800" dirty="0">
                <a:solidFill>
                  <a:schemeClr val="bg1"/>
                </a:solidFill>
                <a:effectLst/>
                <a:ea typeface="Microsoft JhengHei" panose="020B0604030504040204" pitchFamily="34" charset="-120"/>
                <a:cs typeface="Times New Roman" panose="02020603050405020304" pitchFamily="18" charset="0"/>
              </a:rPr>
              <a:t>We lift our hands to call for Your peace to come </a:t>
            </a:r>
            <a:r>
              <a:rPr lang="en-US" altLang="zh-TW" sz="2800" dirty="0">
                <a:solidFill>
                  <a:schemeClr val="bg1"/>
                </a:solidFill>
                <a:ea typeface="Microsoft JhengHei" panose="020B0604030504040204" pitchFamily="34" charset="-120"/>
                <a:cs typeface="Times New Roman" panose="02020603050405020304" pitchFamily="18" charset="0"/>
              </a:rPr>
              <a:t>upon</a:t>
            </a:r>
            <a:r>
              <a:rPr lang="en-US" altLang="zh-TW" sz="2800" dirty="0">
                <a:solidFill>
                  <a:schemeClr val="bg1"/>
                </a:solidFill>
                <a:effectLst/>
                <a:ea typeface="Microsoft JhengHei" panose="020B0604030504040204" pitchFamily="34" charset="-120"/>
                <a:cs typeface="Times New Roman" panose="02020603050405020304" pitchFamily="18" charset="0"/>
              </a:rPr>
              <a:t> India. </a:t>
            </a: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Politics cannot bring India peace. </a:t>
            </a: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The peace in the world is not the peace that You give.</a:t>
            </a:r>
            <a:endParaRPr lang="en-US" altLang="zh-TW"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May the Lord change the Indian politicians that </a:t>
            </a: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they will no longer use religious conflicts as means to gain votes.</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Please calm the hatred that has been burning in the land of India for centuries.</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spcAft>
                <a:spcPts val="600"/>
              </a:spcAft>
            </a:pPr>
            <a:r>
              <a:rPr lang="en-US" altLang="zh-TW" sz="2800" dirty="0">
                <a:solidFill>
                  <a:schemeClr val="bg1"/>
                </a:solidFill>
                <a:ea typeface="Microsoft JhengHei" panose="020B0604030504040204" pitchFamily="34" charset="-120"/>
                <a:cs typeface="Times New Roman" panose="02020603050405020304" pitchFamily="18" charset="0"/>
              </a:rPr>
              <a:t>Let the people of India see the love of Your cross is what we really need. </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We ask the Lord to protect the women in India </a:t>
            </a: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Let them not be used as the excuse for men to attack each other.</a:t>
            </a:r>
            <a:endParaRPr lang="zh-TW" altLang="en-US" sz="2800" b="1"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Please help women in India to pursue love in a safer environment.</a:t>
            </a:r>
            <a:endParaRPr lang="zh-TW" altLang="en-US" sz="2800" b="1"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We also pray that You reveal Yourself to them as the God who loves them.</a:t>
            </a:r>
          </a:p>
          <a:p>
            <a:pPr indent="292735" algn="ctr">
              <a:spcAft>
                <a:spcPts val="600"/>
              </a:spcAft>
            </a:pPr>
            <a:r>
              <a:rPr lang="en-US" altLang="zh-TW" sz="2800" b="1" dirty="0">
                <a:solidFill>
                  <a:schemeClr val="bg1"/>
                </a:solidFill>
                <a:effectLst/>
                <a:ea typeface="Microsoft JhengHei" panose="020B0604030504040204" pitchFamily="34" charset="-120"/>
                <a:cs typeface="Times New Roman" panose="02020603050405020304" pitchFamily="18" charset="0"/>
              </a:rPr>
              <a:t>In the name of Lord Jesu</a:t>
            </a:r>
            <a:r>
              <a:rPr lang="en-US" altLang="zh-TW" sz="2800" b="1" dirty="0">
                <a:solidFill>
                  <a:schemeClr val="bg1"/>
                </a:solidFill>
                <a:ea typeface="Microsoft JhengHei" panose="020B0604030504040204" pitchFamily="34" charset="-120"/>
                <a:cs typeface="Times New Roman" panose="02020603050405020304" pitchFamily="18" charset="0"/>
              </a:rPr>
              <a:t>s Christ, we pray. Amen!</a:t>
            </a:r>
            <a:endParaRPr lang="zh-TW" altLang="en-US" sz="2800" b="1" dirty="0">
              <a:solidFill>
                <a:schemeClr val="bg1"/>
              </a:solidFill>
              <a:effectLst/>
              <a:ea typeface="Microsoft JhengHei" panose="020B0604030504040204" pitchFamily="34" charset="-12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3A53"/>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896600" y="371920"/>
            <a:ext cx="924478" cy="923480"/>
          </a:xfrm>
          <a:prstGeom prst="rect">
            <a:avLst/>
          </a:prstGeom>
        </p:spPr>
      </p:pic>
      <p:sp>
        <p:nvSpPr>
          <p:cNvPr id="2" name="TextBox 1">
            <a:extLst>
              <a:ext uri="{FF2B5EF4-FFF2-40B4-BE49-F238E27FC236}">
                <a16:creationId xmlns:a16="http://schemas.microsoft.com/office/drawing/2014/main" id="{24FBEE07-9330-66B8-325B-C3D39E2EC92D}"/>
              </a:ext>
            </a:extLst>
          </p:cNvPr>
          <p:cNvSpPr txBox="1"/>
          <p:nvPr/>
        </p:nvSpPr>
        <p:spPr>
          <a:xfrm>
            <a:off x="-15551" y="864762"/>
            <a:ext cx="12115800" cy="5339923"/>
          </a:xfrm>
          <a:prstGeom prst="rect">
            <a:avLst/>
          </a:prstGeom>
          <a:noFill/>
        </p:spPr>
        <p:txBody>
          <a:bodyPr wrap="square">
            <a:spAutoFit/>
          </a:bodyPr>
          <a:lstStyle/>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Lord, You created everyone in Your image.</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Please liberate the Indian people from the caste mindset,</a:t>
            </a:r>
          </a:p>
          <a:p>
            <a:pPr indent="292735" algn="ctr"/>
            <a:r>
              <a:rPr lang="en-US" altLang="zh-TW" sz="2800" dirty="0">
                <a:solidFill>
                  <a:schemeClr val="bg1"/>
                </a:solidFill>
                <a:effectLst/>
                <a:ea typeface="Microsoft JhengHei" panose="020B0604030504040204" pitchFamily="34" charset="-120"/>
                <a:cs typeface="Times New Roman" panose="02020603050405020304" pitchFamily="18" charset="0"/>
              </a:rPr>
              <a:t>knowing that regardless of their background, they are God’s precious creation.</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Yet, we have all fallen short of the glory of God, </a:t>
            </a: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therefore, we also need Your salvation.</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dirty="0">
                <a:solidFill>
                  <a:schemeClr val="bg1"/>
                </a:solidFill>
                <a:ea typeface="Microsoft JhengHei" panose="020B0604030504040204" pitchFamily="34" charset="-120"/>
                <a:cs typeface="Times New Roman" panose="02020603050405020304" pitchFamily="18" charset="0"/>
              </a:rPr>
              <a:t>Lord, please deliver the Hindus from the injustices of the caste system, </a:t>
            </a:r>
          </a:p>
          <a:p>
            <a:pPr indent="292735" algn="ctr">
              <a:spcAft>
                <a:spcPts val="600"/>
              </a:spcAft>
            </a:pPr>
            <a:r>
              <a:rPr lang="en-US" altLang="zh-TW" sz="2800" dirty="0">
                <a:solidFill>
                  <a:schemeClr val="bg1"/>
                </a:solidFill>
                <a:ea typeface="Microsoft JhengHei" panose="020B0604030504040204" pitchFamily="34" charset="-120"/>
                <a:cs typeface="Times New Roman" panose="02020603050405020304" pitchFamily="18" charset="0"/>
              </a:rPr>
              <a:t>let them taste the freedom in the Holy Spirit.</a:t>
            </a:r>
            <a:endParaRPr lang="zh-TW" altLang="en-US" sz="2800"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Please help the Hindus to know You as the only true God.</a:t>
            </a:r>
            <a:endParaRPr lang="zh-TW" altLang="en-US" sz="2800" b="1" dirty="0">
              <a:solidFill>
                <a:schemeClr val="bg1"/>
              </a:solidFill>
              <a:effectLst/>
              <a:ea typeface="Microsoft JhengHei" panose="020B0604030504040204" pitchFamily="34" charset="-120"/>
              <a:cs typeface="Times New Roman" panose="02020603050405020304" pitchFamily="18" charset="0"/>
            </a:endParaRPr>
          </a:p>
          <a:p>
            <a:pPr indent="292735" algn="ctr"/>
            <a:r>
              <a:rPr lang="en-US" altLang="zh-TW" sz="2800" b="1" dirty="0">
                <a:solidFill>
                  <a:schemeClr val="bg1"/>
                </a:solidFill>
                <a:ea typeface="Microsoft JhengHei" panose="020B0604030504040204" pitchFamily="34" charset="-120"/>
                <a:cs typeface="Times New Roman" panose="02020603050405020304" pitchFamily="18" charset="0"/>
              </a:rPr>
              <a:t>In You, they </a:t>
            </a:r>
            <a:r>
              <a:rPr lang="en-US" altLang="zh-TW" sz="2800" b="1" dirty="0">
                <a:solidFill>
                  <a:schemeClr val="bg1"/>
                </a:solidFill>
                <a:effectLst/>
                <a:ea typeface="Microsoft JhengHei" panose="020B0604030504040204" pitchFamily="34" charset="-120"/>
                <a:cs typeface="Times New Roman" panose="02020603050405020304" pitchFamily="18" charset="0"/>
              </a:rPr>
              <a:t>found salvation and wisdom, l</a:t>
            </a:r>
            <a:r>
              <a:rPr lang="en-US" altLang="zh-TW" sz="2800" b="1" dirty="0">
                <a:solidFill>
                  <a:schemeClr val="bg1"/>
                </a:solidFill>
                <a:ea typeface="Microsoft JhengHei" panose="020B0604030504040204" pitchFamily="34" charset="-120"/>
                <a:cs typeface="Times New Roman" panose="02020603050405020304" pitchFamily="18" charset="0"/>
              </a:rPr>
              <a:t>ove each other </a:t>
            </a:r>
            <a:r>
              <a:rPr lang="en-US" altLang="zh-TW" sz="2800" b="1" dirty="0">
                <a:solidFill>
                  <a:schemeClr val="bg1"/>
                </a:solidFill>
                <a:effectLst/>
                <a:ea typeface="Microsoft JhengHei" panose="020B0604030504040204" pitchFamily="34" charset="-120"/>
                <a:cs typeface="Times New Roman" panose="02020603050405020304" pitchFamily="18" charset="0"/>
              </a:rPr>
              <a:t>because of Your love.</a:t>
            </a:r>
          </a:p>
          <a:p>
            <a:pPr indent="292735" algn="ctr"/>
            <a:r>
              <a:rPr lang="en-US" altLang="zh-TW" sz="2800" b="1" dirty="0">
                <a:solidFill>
                  <a:schemeClr val="bg1"/>
                </a:solidFill>
                <a:effectLst/>
                <a:ea typeface="Microsoft JhengHei" panose="020B0604030504040204" pitchFamily="34" charset="-120"/>
                <a:cs typeface="Times New Roman" panose="02020603050405020304" pitchFamily="18" charset="0"/>
              </a:rPr>
              <a:t>The bonds of hatred has lasted too long. </a:t>
            </a:r>
          </a:p>
          <a:p>
            <a:pPr indent="292735" algn="ctr"/>
            <a:r>
              <a:rPr lang="en-US" altLang="zh-TW" sz="2800" b="1" dirty="0">
                <a:solidFill>
                  <a:schemeClr val="bg1"/>
                </a:solidFill>
                <a:effectLst/>
                <a:ea typeface="Microsoft JhengHei" panose="020B0604030504040204" pitchFamily="34" charset="-120"/>
                <a:cs typeface="Times New Roman" panose="02020603050405020304" pitchFamily="18" charset="0"/>
              </a:rPr>
              <a:t>Lord, please delay no more and quickly reveal Your truth to the Hindus.  </a:t>
            </a:r>
          </a:p>
          <a:p>
            <a:pPr indent="292735" algn="ctr">
              <a:spcAft>
                <a:spcPts val="600"/>
              </a:spcAft>
            </a:pPr>
            <a:r>
              <a:rPr lang="en-US" altLang="zh-TW" sz="2800" b="1" dirty="0">
                <a:solidFill>
                  <a:schemeClr val="bg1"/>
                </a:solidFill>
                <a:ea typeface="Microsoft JhengHei" panose="020B0604030504040204" pitchFamily="34" charset="-120"/>
                <a:cs typeface="Times New Roman" panose="02020603050405020304" pitchFamily="18" charset="0"/>
              </a:rPr>
              <a:t>In the name of Lord Jesus Christ, we pray. Amen!</a:t>
            </a:r>
            <a:endParaRPr lang="zh-TW" altLang="en-US" sz="2800" b="1" dirty="0">
              <a:solidFill>
                <a:schemeClr val="bg1"/>
              </a:solidFill>
              <a:effectLst/>
              <a:ea typeface="Microsoft JhengHei" panose="020B0604030504040204" pitchFamily="34" charset="-12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4602517" y="2988430"/>
            <a:ext cx="6911401" cy="911860"/>
          </a:xfrm>
          <a:prstGeom prst="rect">
            <a:avLst/>
          </a:prstGeom>
        </p:spPr>
        <p:txBody>
          <a:bodyPr wrap="square">
            <a:spAutoFit/>
          </a:bodyPr>
          <a:lstStyle/>
          <a:p>
            <a:pPr fontAlgn="base">
              <a:lnSpc>
                <a:spcPts val="3200"/>
              </a:lnSpc>
            </a:pPr>
            <a:r>
              <a:rPr lang="zh-TW" altLang="en-US" sz="2400" dirty="0">
                <a:solidFill>
                  <a:schemeClr val="bg1"/>
                </a:solidFill>
                <a:latin typeface="Microsoft YaHei Light" panose="020B0502040204020203" pitchFamily="34" charset="-122"/>
                <a:ea typeface="Microsoft YaHei Light" panose="020B0502040204020203" pitchFamily="34" charset="-122"/>
              </a:rPr>
              <a:t>不再是個人的禱告，我們開始一起祈禱。</a:t>
            </a:r>
            <a:br>
              <a:rPr lang="zh-TW" altLang="en-US" sz="2400" dirty="0">
                <a:solidFill>
                  <a:schemeClr val="bg1"/>
                </a:solidFill>
                <a:latin typeface="Microsoft YaHei Light" panose="020B0502040204020203" pitchFamily="34" charset="-122"/>
                <a:ea typeface="Microsoft YaHei Light" panose="020B0502040204020203" pitchFamily="34" charset="-122"/>
              </a:rPr>
            </a:br>
            <a:r>
              <a:rPr lang="en-US" altLang="zh-TW" sz="2400" dirty="0">
                <a:solidFill>
                  <a:schemeClr val="bg1"/>
                </a:solidFill>
                <a:latin typeface="Microsoft YaHei Light" panose="020B0502040204020203" pitchFamily="34" charset="-122"/>
                <a:ea typeface="Microsoft YaHei Light" panose="020B0502040204020203" pitchFamily="34" charset="-122"/>
              </a:rPr>
              <a:t>30</a:t>
            </a:r>
            <a:r>
              <a:rPr lang="zh-TW" altLang="en-US" sz="2400" dirty="0">
                <a:solidFill>
                  <a:schemeClr val="bg1"/>
                </a:solidFill>
                <a:latin typeface="Microsoft YaHei Light" panose="020B0502040204020203" pitchFamily="34" charset="-122"/>
                <a:ea typeface="Microsoft YaHei Light" panose="020B0502040204020203" pitchFamily="34" charset="-122"/>
              </a:rPr>
              <a:t>分鐘，生活再忙碌的人都能找到時間參與。</a:t>
            </a:r>
          </a:p>
        </p:txBody>
      </p:sp>
      <p:pic>
        <p:nvPicPr>
          <p:cNvPr id="2" name="Graphic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4122" y="1"/>
            <a:ext cx="4713254" cy="6858000"/>
          </a:xfrm>
          <a:prstGeom prst="rect">
            <a:avLst/>
          </a:prstGeom>
        </p:spPr>
      </p:pic>
      <p:pic>
        <p:nvPicPr>
          <p:cNvPr id="13" name="Graphic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33145" y="4273637"/>
            <a:ext cx="4866748" cy="1939381"/>
          </a:xfrm>
          <a:prstGeom prst="rect">
            <a:avLst/>
          </a:prstGeom>
        </p:spPr>
      </p:pic>
      <p:pic>
        <p:nvPicPr>
          <p:cNvPr id="4" name="Graphic 3"/>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5408" y="944442"/>
            <a:ext cx="5726021" cy="1822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Click="0" advTm="3000">
        <p14:pan dir="u"/>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0-#ppt_w/2"/>
                                          </p:val>
                                        </p:tav>
                                        <p:tav tm="100000">
                                          <p:val>
                                            <p:strVal val="#ppt_x"/>
                                          </p:val>
                                        </p:tav>
                                      </p:tavLst>
                                    </p:anim>
                                    <p:anim calcmode="lin" valueType="num">
                                      <p:cBhvr additive="base">
                                        <p:cTn id="8" dur="9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4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1000"/>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26" presetClass="emph" presetSubtype="0" fill="hold" nodeType="withEffect">
                                  <p:stCondLst>
                                    <p:cond delay="2300"/>
                                  </p:stCondLst>
                                  <p:childTnLst>
                                    <p:animEffect transition="out" filter="fade">
                                      <p:cBhvr>
                                        <p:cTn id="17" dur="500" tmFilter="0, 0; .2, .5; .8, .5; 1, 0"/>
                                        <p:tgtEl>
                                          <p:spTgt spid="13"/>
                                        </p:tgtEl>
                                      </p:cBhvr>
                                    </p:animEffect>
                                    <p:animScale>
                                      <p:cBhvr>
                                        <p:cTn id="18"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31" t="16279" r="511"/>
          <a:stretch>
            <a:fillRect/>
          </a:stretch>
        </p:blipFill>
        <p:spPr>
          <a:xfrm>
            <a:off x="9525000" y="2590800"/>
            <a:ext cx="1771650" cy="2057400"/>
          </a:xfrm>
          <a:prstGeom prst="rect">
            <a:avLst/>
          </a:prstGeom>
          <a:ln>
            <a:noFill/>
          </a:ln>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8571471" cy="6858000"/>
          </a:xfrm>
          <a:prstGeom prst="rect">
            <a:avLst/>
          </a:prstGeom>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598</TotalTime>
  <Words>1306</Words>
  <Application>Microsoft Macintosh PowerPoint</Application>
  <PresentationFormat>Widescreen</PresentationFormat>
  <Paragraphs>111</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Microsoft JhengHei</vt:lpstr>
      <vt:lpstr>Microsoft YaHei Light</vt:lpstr>
      <vt:lpstr>Arial</vt:lpstr>
      <vt:lpstr>Calibri</vt:lpstr>
      <vt:lpstr>Calibri Light</vt:lpstr>
      <vt:lpstr>DFHei-W3-WIN-BF</vt:lpstr>
      <vt:lpstr>HelveticaNeue-Light</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Esther</dc:creator>
  <cp:keywords/>
  <dc:description/>
  <cp:lastModifiedBy>Alex Kwok</cp:lastModifiedBy>
  <cp:revision>3279</cp:revision>
  <dcterms:created xsi:type="dcterms:W3CDTF">2020-11-06T17:04:00Z</dcterms:created>
  <dcterms:modified xsi:type="dcterms:W3CDTF">2024-06-30T04:20:47Z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D93C63C07FF3483C86FFE145F64BF076_12</vt:lpwstr>
  </property>
  <property fmtid="{D5CDD505-2E9C-101B-9397-08002B2CF9AE}" pid="3" name="KSOProductBuildVer">
    <vt:lpwstr>1033-12.2.0.17119</vt:lpwstr>
  </property>
</Properties>
</file>