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5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6" r:id="rId3"/>
    <p:sldId id="349" r:id="rId5"/>
    <p:sldId id="402" r:id="rId6"/>
    <p:sldId id="404" r:id="rId7"/>
    <p:sldId id="256" r:id="rId8"/>
    <p:sldId id="367" r:id="rId9"/>
    <p:sldId id="379" r:id="rId10"/>
    <p:sldId id="381" r:id="rId11"/>
    <p:sldId id="343" r:id="rId12"/>
    <p:sldId id="3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543A53"/>
    <a:srgbClr val="6D2544"/>
    <a:srgbClr val="0F4D6F"/>
    <a:srgbClr val="0A6274"/>
    <a:srgbClr val="0675A2"/>
    <a:srgbClr val="1B8EA1"/>
    <a:srgbClr val="167484"/>
    <a:srgbClr val="125F6C"/>
    <a:srgbClr val="B0E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66088" autoAdjust="0"/>
  </p:normalViewPr>
  <p:slideViewPr>
    <p:cSldViewPr showGuides="1">
      <p:cViewPr>
        <p:scale>
          <a:sx n="50" d="100"/>
          <a:sy n="50" d="100"/>
        </p:scale>
        <p:origin x="1262" y="161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印度</a:t>
            </a:r>
            <a:r>
              <a:rPr lang="zh-CN" altLang="en-US" sz="1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共有</a:t>
            </a:r>
            <a:r>
              <a:rPr lang="en-US" altLang="zh-TW" sz="1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lang="zh-TW" altLang="en-US" sz="1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亿人口</a:t>
            </a:r>
            <a:r>
              <a:rPr lang="zh-CN" altLang="en-US" sz="1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，当中有</a:t>
            </a:r>
            <a:r>
              <a:rPr lang="en-US" altLang="zh-CN" sz="1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13</a:t>
            </a:r>
            <a:r>
              <a:rPr lang="zh-CN" altLang="en-US" sz="1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亿人是未得之民。</a:t>
            </a:r>
            <a:endParaRPr lang="en-US" altLang="zh-CN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在全国</a:t>
            </a:r>
            <a:r>
              <a:rPr lang="en-US" altLang="zh-CN" sz="1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2,279</a:t>
            </a:r>
            <a:r>
              <a:rPr lang="zh-CN" altLang="en-US" sz="12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个族群当中，有</a:t>
            </a:r>
            <a:r>
              <a:rPr lang="en-US" b="0" i="0" dirty="0">
                <a:solidFill>
                  <a:srgbClr val="6A6B6C"/>
                </a:solidFill>
                <a:effectLst/>
                <a:highlight>
                  <a:srgbClr val="FFFFFF"/>
                </a:highlight>
                <a:latin typeface="Muli"/>
              </a:rPr>
              <a:t>2,048</a:t>
            </a:r>
            <a:r>
              <a:rPr lang="zh-CN" altLang="en-US" b="0" i="0" dirty="0">
                <a:solidFill>
                  <a:srgbClr val="6A6B6C"/>
                </a:solidFill>
                <a:effectLst/>
                <a:highlight>
                  <a:srgbClr val="FFFFFF"/>
                </a:highlight>
                <a:latin typeface="Muli"/>
              </a:rPr>
              <a:t>个族群是未得族群。</a:t>
            </a:r>
            <a:endParaRPr lang="en-US" altLang="zh-CN" b="0" i="0" dirty="0">
              <a:solidFill>
                <a:srgbClr val="6A6B6C"/>
              </a:solidFill>
              <a:effectLst/>
              <a:highlight>
                <a:srgbClr val="FFFFFF"/>
              </a:highlight>
              <a:latin typeface="Muli"/>
            </a:endParaRPr>
          </a:p>
          <a:p>
            <a:endParaRPr lang="en-US" altLang="zh-CN" b="0" i="0" dirty="0">
              <a:solidFill>
                <a:srgbClr val="6A6B6C"/>
              </a:solidFill>
              <a:effectLst/>
              <a:highlight>
                <a:srgbClr val="FFFFFF"/>
              </a:highlight>
              <a:latin typeface="Muli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  <a:t>印度有世界宗教博物馆之称，除了印度教和伊斯兰教是印度两大宗教以外，</a:t>
            </a:r>
            <a:br>
              <a:rPr lang="en-MY" altLang="zh-CN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</a:b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  <a:t>还有基督教、锡克教、佛教、耆那教、祅教、犹太教和巴哈伊教等。</a:t>
            </a:r>
            <a:br>
              <a:rPr lang="en-MY" altLang="zh-CN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</a:b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  <a:t>多元宗教环境也引发了多起宗教冲突事件，</a:t>
            </a:r>
            <a:br>
              <a:rPr lang="en-MY" altLang="zh-CN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</a:b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  <a:t>印度</a:t>
            </a: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  <a:t>在</a:t>
            </a:r>
            <a:r>
              <a:rPr lang="en-US" altLang="zh-CN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  <a:t>2023</a:t>
            </a: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  <a:t>年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8F9F9"/>
                </a:highlight>
                <a:latin typeface="MicrosoftYaHei"/>
              </a:rPr>
              <a:t>被归类为在「宗教迫害」方面需「特别关注的国家」，与北韩、阿富汗、沙特阿拉伯同级。</a:t>
            </a:r>
            <a:endParaRPr lang="en-US" altLang="zh-TW" b="0" i="0" dirty="0">
              <a:solidFill>
                <a:srgbClr val="333333"/>
              </a:solidFill>
              <a:effectLst/>
              <a:highlight>
                <a:srgbClr val="F8F9F9"/>
              </a:highlight>
              <a:latin typeface="MicrosoftYaHei"/>
            </a:endParaRPr>
          </a:p>
          <a:p>
            <a:endParaRPr lang="en-US" altLang="zh-TW" b="0" i="0" dirty="0">
              <a:solidFill>
                <a:srgbClr val="333333"/>
              </a:solidFill>
              <a:effectLst/>
              <a:highlight>
                <a:srgbClr val="F8F9F9"/>
              </a:highlight>
              <a:latin typeface="MicrosoftYaHei"/>
            </a:endParaRPr>
          </a:p>
          <a:p>
            <a:r>
              <a:rPr lang="zh-TW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现任总理莫迪自幼就加入极右翼组织</a:t>
            </a:r>
            <a:r>
              <a:rPr lang="en-US" altLang="zh-CN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——</a:t>
            </a:r>
            <a:r>
              <a:rPr lang="zh-TW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印度国民志愿服务团（</a:t>
            </a:r>
            <a:r>
              <a:rPr lang="en-US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Rashtriya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 Swayamsevak </a:t>
            </a:r>
            <a:r>
              <a:rPr lang="en-US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Sangh，RSS</a:t>
            </a: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）</a:t>
            </a:r>
            <a:r>
              <a:rPr lang="zh-CN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，</a:t>
            </a:r>
            <a:br>
              <a:rPr lang="en-MY" altLang="zh-CN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</a:br>
            <a:r>
              <a:rPr lang="zh-CN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这个组织</a:t>
            </a:r>
            <a:r>
              <a:rPr lang="zh-TW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遵循「印度教国族主义」，致力于印度教民族主义的扩张，反对世俗化潮流、也对抗伊斯兰文化</a:t>
            </a:r>
            <a:r>
              <a:rPr lang="zh-CN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。</a:t>
            </a:r>
            <a:br>
              <a:rPr lang="en-MY" altLang="zh-CN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</a:br>
            <a:r>
              <a:rPr lang="zh-TW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「印度教优先」</a:t>
            </a:r>
            <a:r>
              <a:rPr lang="zh-CN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Noto Sans TC"/>
              </a:rPr>
              <a:t>的思想造成宗教间的关系紧张。</a:t>
            </a:r>
            <a:endParaRPr lang="en-US" b="0" i="0" dirty="0">
              <a:solidFill>
                <a:srgbClr val="6A6B6C"/>
              </a:solidFill>
              <a:effectLst/>
              <a:highlight>
                <a:srgbClr val="FFFFFF"/>
              </a:highlight>
              <a:latin typeface="Mul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从前印度</a:t>
            </a:r>
            <a:r>
              <a:rPr lang="zh-TW" altLang="en-US" sz="12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四大种姓</a:t>
            </a:r>
            <a:r>
              <a:rPr lang="zh-CN" altLang="en-US" sz="12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人民</a:t>
            </a:r>
            <a:r>
              <a:rPr lang="zh-TW" altLang="en-US" sz="12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互不通婚，严守界线</a:t>
            </a:r>
            <a:r>
              <a:rPr lang="zh-CN" altLang="en-US" sz="12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br>
              <a:rPr lang="en-MY" altLang="zh-CN" sz="12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12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如今种姓制度虽然已经取消，但 “</a:t>
            </a:r>
            <a:r>
              <a:rPr lang="zh-TW" altLang="en-US" sz="12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互不通婚</a:t>
            </a:r>
            <a:r>
              <a:rPr lang="zh-CN" altLang="en-US" sz="12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 的思想仍然是不同宗教信徒相恋的最大障碍。</a:t>
            </a:r>
            <a:endParaRPr lang="en-MY" altLang="zh-CN" sz="1200" b="0" i="0" u="none" strike="noStrike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b="0" dirty="0"/>
              <a:t>南亚大陆上的印度教徒与穆斯林之间的暴力冲突已延续好几百年，</a:t>
            </a:r>
            <a:br>
              <a:rPr lang="en-MY" altLang="zh-CN" b="0" dirty="0"/>
            </a:br>
            <a:r>
              <a:rPr lang="zh-CN" altLang="en-US" b="0" dirty="0"/>
              <a:t>跨宗教的婚恋不只是家族禁忌，甚至会上升成村子乃至民族间的对决。</a:t>
            </a:r>
            <a:br>
              <a:rPr lang="en-MY" altLang="zh-CN" b="0" dirty="0"/>
            </a:br>
            <a:endParaRPr lang="en-US" altLang="zh-TW" b="0" dirty="0"/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b="1" dirty="0"/>
              <a:t>爱情圣战</a:t>
            </a:r>
            <a:r>
              <a:rPr lang="zh-TW" altLang="en-US" b="0" dirty="0"/>
              <a:t>（英语：</a:t>
            </a:r>
            <a:r>
              <a:rPr lang="en-US" altLang="zh-TW" b="0" dirty="0"/>
              <a:t>Love Jihad</a:t>
            </a:r>
            <a:r>
              <a:rPr lang="zh-TW" altLang="en-US" b="0" dirty="0"/>
              <a:t>），又称爱的圣战、罗密欧圣战（英语：</a:t>
            </a:r>
            <a:r>
              <a:rPr lang="en-US" altLang="zh-TW" b="0" dirty="0"/>
              <a:t>Romeo Jihad</a:t>
            </a:r>
            <a:r>
              <a:rPr lang="zh-TW" altLang="en-US" b="0" dirty="0"/>
              <a:t>）是</a:t>
            </a:r>
            <a:r>
              <a:rPr lang="en-US" altLang="zh-TW" b="0" dirty="0"/>
              <a:t>2009</a:t>
            </a:r>
            <a:r>
              <a:rPr lang="zh-TW" altLang="en-US" b="0" dirty="0"/>
              <a:t>年在印度兴起的阴谋论</a:t>
            </a:r>
            <a:r>
              <a:rPr lang="zh-CN" altLang="en-US" b="0" dirty="0"/>
              <a:t>。</a:t>
            </a:r>
            <a:endParaRPr lang="en-MY" altLang="zh-CN" b="0" dirty="0"/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b="1" dirty="0"/>
              <a:t>印度教徒指控</a:t>
            </a:r>
            <a:r>
              <a:rPr lang="zh-TW" altLang="en-US" b="1" dirty="0"/>
              <a:t>穆斯林有计划地培养穆斯林男性成为骗爱高手</a:t>
            </a:r>
            <a:r>
              <a:rPr lang="zh-TW" altLang="en-US" b="0" dirty="0"/>
              <a:t>，</a:t>
            </a:r>
            <a:br>
              <a:rPr lang="en-MY" altLang="zh-TW" b="0" dirty="0"/>
            </a:br>
            <a:r>
              <a:rPr lang="zh-TW" altLang="en-US" b="1" dirty="0"/>
              <a:t>以强迫、诱骗、绑架等方式与印度教女性结婚，好让她们改信伊斯兰教。</a:t>
            </a:r>
            <a:br>
              <a:rPr lang="en-MY" altLang="zh-TW" b="0" dirty="0"/>
            </a:br>
            <a:r>
              <a:rPr lang="zh-TW" altLang="en-US" b="0" dirty="0"/>
              <a:t>印度政府在</a:t>
            </a:r>
            <a:r>
              <a:rPr lang="en-US" altLang="zh-TW" b="0" dirty="0"/>
              <a:t>2009</a:t>
            </a:r>
            <a:r>
              <a:rPr lang="zh-TW" altLang="en-US" b="0" dirty="0"/>
              <a:t>年、</a:t>
            </a:r>
            <a:r>
              <a:rPr lang="en-US" altLang="zh-TW" b="0" dirty="0"/>
              <a:t>2010</a:t>
            </a:r>
            <a:r>
              <a:rPr lang="zh-TW" altLang="en-US" b="0" dirty="0"/>
              <a:t>年、</a:t>
            </a:r>
            <a:r>
              <a:rPr lang="en-US" altLang="zh-TW" b="0" dirty="0"/>
              <a:t>2012</a:t>
            </a:r>
            <a:r>
              <a:rPr lang="zh-TW" altLang="en-US" b="0" dirty="0"/>
              <a:t>年、</a:t>
            </a:r>
            <a:r>
              <a:rPr lang="en-US" altLang="zh-TW" b="0" dirty="0"/>
              <a:t>2014</a:t>
            </a:r>
            <a:r>
              <a:rPr lang="zh-TW" altLang="en-US" b="0" dirty="0"/>
              <a:t>年多次进行调查，并未发现爱情圣战的证据</a:t>
            </a:r>
            <a:r>
              <a:rPr lang="zh-CN" altLang="en-US" b="0" dirty="0"/>
              <a:t>，</a:t>
            </a:r>
            <a:br>
              <a:rPr lang="en-MY" altLang="zh-CN" b="0" dirty="0"/>
            </a:br>
            <a:r>
              <a:rPr lang="zh-CN" altLang="en-US" b="0" dirty="0"/>
              <a:t>但这并无法减少非穆斯林群体、尤其是印度教群体的恐慌。</a:t>
            </a:r>
            <a:endParaRPr lang="en-US" altLang="zh-CN" b="0" dirty="0"/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zh-CN" b="0" dirty="0"/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b="0" dirty="0"/>
              <a:t>同样的观念也啓发印度教极端分子</a:t>
            </a:r>
            <a:r>
              <a:rPr lang="zh-TW" altLang="en-US" b="0" dirty="0"/>
              <a:t>「</a:t>
            </a:r>
            <a:r>
              <a:rPr lang="zh-CN" altLang="en-US" b="0" dirty="0"/>
              <a:t>以反爱情圣战的名义杀害伊斯兰信徒</a:t>
            </a:r>
            <a:r>
              <a:rPr lang="zh-TW" altLang="en-US" b="0" dirty="0"/>
              <a:t>」</a:t>
            </a:r>
            <a:r>
              <a:rPr lang="zh-CN" altLang="en-US" b="0" dirty="0"/>
              <a:t>，以及反过来鼓吹印度教的“爱情圣战”，</a:t>
            </a:r>
            <a:br>
              <a:rPr lang="en-MY" altLang="zh-CN" b="0" dirty="0"/>
            </a:br>
            <a:r>
              <a:rPr lang="zh-CN" altLang="en-US" b="0" dirty="0"/>
              <a:t>呼吁年轻女子多找穆斯林当伴侣，试图通过婚姻改变其信仰。</a:t>
            </a:r>
            <a:endParaRPr lang="en-US" altLang="zh-CN" b="0" dirty="0"/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b="0" dirty="0"/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b="0" dirty="0"/>
              <a:t>「</a:t>
            </a:r>
            <a:r>
              <a:rPr lang="zh-CN" altLang="en-US" b="0" dirty="0"/>
              <a:t>爱情圣战</a:t>
            </a:r>
            <a:r>
              <a:rPr lang="zh-TW" altLang="en-US" b="0" dirty="0"/>
              <a:t>」</a:t>
            </a:r>
            <a:r>
              <a:rPr lang="zh-CN" altLang="en-US" b="0" dirty="0"/>
              <a:t>的背后，其实是印度教徒及穆斯林对改教的恐惧，</a:t>
            </a:r>
            <a:br>
              <a:rPr lang="en-MY" altLang="zh-CN" b="0" dirty="0"/>
            </a:br>
            <a:r>
              <a:rPr lang="zh-CN" altLang="en-US" b="0" dirty="0"/>
              <a:t>因爲无论是印度教徒或穆斯林，宗教都是家族、传统与民族的一部分，改宗就是背叛家族与社会。</a:t>
            </a:r>
            <a:endParaRPr lang="en-US" altLang="zh-CN" b="0" dirty="0"/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b="0" dirty="0"/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b="0" dirty="0"/>
              <a:t>2020</a:t>
            </a:r>
            <a:r>
              <a:rPr lang="zh-TW" altLang="en-US" b="0" dirty="0"/>
              <a:t>年，北方邦通过法令：以强迫、诈欺等方式使人改变宗教信仰者，最高判处</a:t>
            </a:r>
            <a:r>
              <a:rPr lang="en-US" altLang="zh-TW" b="0" dirty="0"/>
              <a:t>10</a:t>
            </a:r>
            <a:r>
              <a:rPr lang="zh-TW" altLang="en-US" b="0" dirty="0"/>
              <a:t>年监禁且不得保释，</a:t>
            </a:r>
            <a:br>
              <a:rPr lang="en-MY" altLang="zh-TW" b="0" dirty="0"/>
            </a:br>
            <a:r>
              <a:rPr lang="zh-TW" altLang="en-US" b="0" dirty="0"/>
              <a:t>特别是「以此为目的」的婚姻， 法院将会裁定为「无效」。若婚后欲改变宗教，须经过政府允准。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印度</a:t>
            </a:r>
            <a:r>
              <a:rPr lang="zh-CN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教</a:t>
            </a:r>
            <a:r>
              <a:rPr lang="zh-TW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把人</a:t>
            </a:r>
            <a:r>
              <a:rPr lang="zh-CN" altLang="en-US" sz="1200" b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按出生、世袭和职业区分为四个阶层，称为种姓</a:t>
            </a:r>
            <a:r>
              <a:rPr lang="zh-CN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200" b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b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四大种姓</a:t>
            </a:r>
            <a:endParaRPr lang="en-US" altLang="zh-CN" sz="1200" b="1" u="sng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婆罗门：是最高</a:t>
            </a:r>
            <a:r>
              <a:rPr lang="zh-CN" altLang="en-US" sz="1200" b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阶层，被视作神灵和人的中间人；第二是</a:t>
            </a:r>
            <a:r>
              <a:rPr lang="zh-TW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剎帝利</a:t>
            </a:r>
            <a:r>
              <a:rPr lang="zh-TW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、统治</a:t>
            </a:r>
            <a:r>
              <a:rPr lang="zh-CN" altLang="en-US" sz="1200" b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阶层；</a:t>
            </a:r>
            <a:r>
              <a:rPr lang="zh-TW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第三是</a:t>
            </a:r>
            <a:r>
              <a:rPr lang="zh-TW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吠舍</a:t>
            </a:r>
            <a:r>
              <a:rPr lang="zh-TW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、拥有财富者；</a:t>
            </a:r>
            <a:br>
              <a:rPr lang="en-MY" altLang="zh-TW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第四是</a:t>
            </a:r>
            <a:r>
              <a:rPr lang="zh-TW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首陀罗</a:t>
            </a:r>
            <a:r>
              <a:rPr lang="zh-TW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，劳动者</a:t>
            </a:r>
            <a:r>
              <a:rPr lang="zh-CN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zh-TW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属低种姓</a:t>
            </a:r>
            <a:r>
              <a:rPr lang="zh-CN" altLang="en-US" sz="12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endParaRPr lang="en-US" altLang="zh-TW" sz="1200" b="0" i="0" u="none" strike="noStrike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CN" sz="1200" b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种姓制度来源与不公</a:t>
            </a:r>
            <a:endParaRPr lang="en-US" sz="1200" b="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sz="12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种姓制度源自主前</a:t>
            </a:r>
            <a:r>
              <a:rPr lang="en-US" altLang="zh-TW" sz="1200" b="0" dirty="0">
                <a:solidFill>
                  <a:srgbClr val="000000"/>
                </a:solidFill>
                <a:effectLst/>
                <a:latin typeface="Helvetica" panose="020B0604020202030204" pitchFamily="2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1500</a:t>
            </a:r>
            <a:r>
              <a:rPr lang="zh-TW" sz="12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</a:t>
            </a:r>
            <a:r>
              <a:rPr lang="zh-TW" altLang="en-US" sz="12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zh-TW" sz="12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雅利安人入侵印度后</a:t>
            </a:r>
            <a:r>
              <a:rPr lang="zh-TW" altLang="en-US" sz="12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zh-TW" sz="12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把婆罗门教义融入印度教，</a:t>
            </a:r>
            <a:br>
              <a:rPr lang="en-MY" altLang="zh-TW" sz="12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sz="12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主张种姓制度，世袭</a:t>
            </a:r>
            <a:r>
              <a:rPr lang="zh-TW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阶层</a:t>
            </a:r>
            <a:r>
              <a:rPr lang="zh-TW" sz="12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（</a:t>
            </a:r>
            <a:r>
              <a:rPr lang="en-US" sz="1200" b="0" dirty="0">
                <a:solidFill>
                  <a:srgbClr val="000000"/>
                </a:solidFill>
                <a:effectLst/>
                <a:latin typeface="Helvetica" panose="020B0604020202030204" pitchFamily="2" charset="-120"/>
                <a:ea typeface="Times New Roman" panose="02020603050405020304" pitchFamily="18" charset="0"/>
                <a:cs typeface="Times New Roman" panose="02020603050405020304" pitchFamily="18" charset="0"/>
              </a:rPr>
              <a:t>Varna</a:t>
            </a:r>
            <a:r>
              <a:rPr lang="zh-TW" sz="12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）</a:t>
            </a:r>
            <a:r>
              <a:rPr lang="zh-TW" altLang="en-US" sz="10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把人按其</a:t>
            </a:r>
            <a:r>
              <a:rPr lang="zh-TW" sz="10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世袭</a:t>
            </a:r>
            <a:r>
              <a:rPr lang="zh-TW" altLang="en-US" sz="1000" b="0" dirty="0">
                <a:solidFill>
                  <a:srgbClr val="0000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CN" altLang="en-US" sz="1000" b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出生背境和职业、分四个阶层</a:t>
            </a:r>
            <a:r>
              <a:rPr lang="zh-CN" sz="10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制度</a:t>
            </a:r>
            <a:r>
              <a:rPr lang="zh-CN" altLang="en-US" sz="10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，称为种姓。</a:t>
            </a:r>
            <a:endParaRPr lang="en-US" altLang="zh-TW" sz="1200" b="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altLang="zh-TW" sz="1200" b="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世袭思想来自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根深蒂固的印度教轮回意识。</a:t>
            </a:r>
            <a:br>
              <a:rPr lang="en-MY" altLang="zh-TW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印度教徒相信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法和业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）：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如果他们能很好地履行种姓职责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法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，会得分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业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，就会令他们更接近涅盘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CN" sz="1200" b="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反之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，不守婆罗门的法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（例如：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婆罗门去做侍应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就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会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失分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业绩减少</a:t>
            </a:r>
            <a:r>
              <a:rPr lang="en-US" altLang="zh-TW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使他们在来世面临更糟糕的轮回。</a:t>
            </a:r>
            <a:endParaRPr lang="en-US" altLang="zh-TW" sz="1200" b="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转向其他神灵和其他宗教制度，也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属</a:t>
            </a:r>
            <a:r>
              <a:rPr lang="zh-TW" altLang="en-US" sz="1200" b="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不守“法”。</a:t>
            </a:r>
            <a:endParaRPr lang="en-US" altLang="zh-TW" sz="1200" b="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200" b="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1800" b="0" i="0" u="none" strike="noStrike" baseline="0" dirty="0">
                <a:latin typeface="DFHei-W3-WIN-BF"/>
              </a:rPr>
              <a:t>印度独立以后，宪法规定不允许阶级歧视。为了帮助曾受压迫的低种姓翻身，政府将人民分成</a:t>
            </a:r>
            <a:r>
              <a:rPr lang="en-US" altLang="zh-TW" sz="1800" b="0" i="0" u="none" strike="noStrike" baseline="0" dirty="0">
                <a:latin typeface="HelveticaNeue-Light"/>
              </a:rPr>
              <a:t>4</a:t>
            </a:r>
            <a:r>
              <a:rPr lang="zh-TW" altLang="en-US" sz="1800" b="0" i="0" u="none" strike="noStrike" baseline="0" dirty="0">
                <a:latin typeface="DFHei-W3-WIN-BF"/>
              </a:rPr>
              <a:t>类：</a:t>
            </a:r>
            <a:endParaRPr lang="zh-TW" altLang="en-US" sz="1800" b="0" i="0" u="none" strike="noStrike" baseline="0" dirty="0">
              <a:latin typeface="DFHei-W3-WIN-BF"/>
            </a:endParaRPr>
          </a:p>
          <a:p>
            <a:pPr algn="l"/>
            <a:r>
              <a:rPr lang="zh-TW" altLang="en-US" sz="1800" b="1" i="0" u="none" strike="noStrike" baseline="0" dirty="0">
                <a:latin typeface="DFHei-W3-WIN-BF"/>
              </a:rPr>
              <a:t>表列种姓</a:t>
            </a:r>
            <a:r>
              <a:rPr lang="en-US" altLang="zh-TW" sz="1800" b="0" i="0" u="none" strike="noStrike" baseline="0" dirty="0">
                <a:latin typeface="DFHei-W3-WIN-BF"/>
              </a:rPr>
              <a:t>(</a:t>
            </a:r>
            <a:r>
              <a:rPr lang="en-US" sz="1800" b="0" i="0" u="none" strike="noStrike" baseline="0" dirty="0">
                <a:latin typeface="HelveticaNeue-Light"/>
              </a:rPr>
              <a:t>Scheduled </a:t>
            </a:r>
            <a:r>
              <a:rPr lang="en-US" sz="1800" b="0" i="0" u="none" strike="noStrike" baseline="0" dirty="0" err="1">
                <a:latin typeface="HelveticaNeue-Light"/>
              </a:rPr>
              <a:t>Castes</a:t>
            </a:r>
            <a:r>
              <a:rPr lang="en-US" sz="1800" b="0" i="0" u="none" strike="noStrike" baseline="0" dirty="0" err="1">
                <a:latin typeface="DFHei-W3-WIN-BF"/>
              </a:rPr>
              <a:t>，</a:t>
            </a:r>
            <a:r>
              <a:rPr lang="en-US" sz="1800" b="0" i="0" u="none" strike="noStrike" baseline="0" dirty="0" err="1">
                <a:latin typeface="HelveticaNeue-Light"/>
              </a:rPr>
              <a:t>SCs</a:t>
            </a:r>
            <a:r>
              <a:rPr lang="en-US" sz="1800" b="0" i="0" u="none" strike="noStrike" baseline="0" dirty="0">
                <a:latin typeface="DFHei-W3-WIN-BF"/>
              </a:rPr>
              <a:t>)</a:t>
            </a:r>
            <a:endParaRPr lang="en-US" sz="1800" b="0" i="0" u="none" strike="noStrike" baseline="0" dirty="0">
              <a:latin typeface="DFHei-W3-WIN-BF"/>
            </a:endParaRPr>
          </a:p>
          <a:p>
            <a:pPr algn="l"/>
            <a:r>
              <a:rPr lang="zh-TW" altLang="en-US" sz="1800" b="1" i="0" u="none" strike="noStrike" baseline="0" dirty="0">
                <a:latin typeface="DFHei-W3-WIN-BF"/>
              </a:rPr>
              <a:t>表列部落</a:t>
            </a:r>
            <a:r>
              <a:rPr lang="en-US" altLang="zh-TW" sz="1800" b="0" i="0" u="none" strike="noStrike" baseline="0" dirty="0">
                <a:latin typeface="DFHei-W3-WIN-BF"/>
              </a:rPr>
              <a:t>(</a:t>
            </a:r>
            <a:r>
              <a:rPr lang="en-US" sz="1800" b="0" i="0" u="none" strike="noStrike" baseline="0" dirty="0">
                <a:latin typeface="HelveticaNeue-Light"/>
              </a:rPr>
              <a:t>Scheduled </a:t>
            </a:r>
            <a:r>
              <a:rPr lang="en-US" sz="1800" b="0" i="0" u="none" strike="noStrike" baseline="0" dirty="0" err="1">
                <a:latin typeface="HelveticaNeue-Light"/>
              </a:rPr>
              <a:t>Tribes</a:t>
            </a:r>
            <a:r>
              <a:rPr lang="en-US" sz="1800" b="0" i="0" u="none" strike="noStrike" baseline="0" dirty="0" err="1">
                <a:latin typeface="DFHei-W3-WIN-BF"/>
              </a:rPr>
              <a:t>，</a:t>
            </a:r>
            <a:r>
              <a:rPr lang="en-US" sz="1800" b="0" i="0" u="none" strike="noStrike" baseline="0" dirty="0" err="1">
                <a:latin typeface="HelveticaNeue-Light"/>
              </a:rPr>
              <a:t>STs</a:t>
            </a:r>
            <a:r>
              <a:rPr lang="en-US" sz="1800" b="0" i="0" u="none" strike="noStrike" baseline="0" dirty="0">
                <a:latin typeface="DFHei-W3-WIN-BF"/>
              </a:rPr>
              <a:t>)</a:t>
            </a:r>
            <a:endParaRPr lang="en-US" sz="1800" b="0" i="0" u="none" strike="noStrike" baseline="0" dirty="0">
              <a:latin typeface="DFHei-W3-WIN-BF"/>
            </a:endParaRPr>
          </a:p>
          <a:p>
            <a:pPr algn="l"/>
            <a:r>
              <a:rPr lang="zh-TW" altLang="en-US" sz="1800" b="1" i="0" u="none" strike="noStrike" baseline="0" dirty="0">
                <a:latin typeface="DFHei-W3-WIN-BF"/>
              </a:rPr>
              <a:t>其他落后阶层</a:t>
            </a:r>
            <a:r>
              <a:rPr lang="en-US" sz="1800" b="0" i="0" u="none" strike="noStrike" baseline="0" dirty="0">
                <a:latin typeface="DFHei-W3-WIN-BF"/>
              </a:rPr>
              <a:t>(</a:t>
            </a:r>
            <a:r>
              <a:rPr lang="en-US" sz="1800" b="0" i="0" u="none" strike="noStrike" baseline="0" dirty="0">
                <a:latin typeface="HelveticaNeue-Light"/>
              </a:rPr>
              <a:t>Other Backward </a:t>
            </a:r>
            <a:r>
              <a:rPr lang="en-US" sz="1800" b="0" i="0" u="none" strike="noStrike" baseline="0" dirty="0" err="1">
                <a:latin typeface="HelveticaNeue-Light"/>
              </a:rPr>
              <a:t>Classes</a:t>
            </a:r>
            <a:r>
              <a:rPr lang="en-US" sz="1800" b="0" i="0" u="none" strike="noStrike" baseline="0" dirty="0" err="1">
                <a:latin typeface="DFHei-W3-WIN-BF"/>
              </a:rPr>
              <a:t>，</a:t>
            </a:r>
            <a:r>
              <a:rPr lang="en-US" sz="1800" b="0" i="0" u="none" strike="noStrike" baseline="0" dirty="0" err="1">
                <a:latin typeface="HelveticaNeue-Light"/>
              </a:rPr>
              <a:t>OBC</a:t>
            </a:r>
            <a:r>
              <a:rPr lang="en-US" sz="1800" b="0" i="0" u="none" strike="noStrike" baseline="0" dirty="0">
                <a:latin typeface="DFHei-W3-WIN-BF"/>
              </a:rPr>
              <a:t>)</a:t>
            </a:r>
            <a:endParaRPr lang="en-US" sz="1800" b="0" i="0" u="none" strike="noStrike" baseline="0" dirty="0">
              <a:latin typeface="DFHei-W3-WIN-BF"/>
            </a:endParaRPr>
          </a:p>
          <a:p>
            <a:pPr algn="l"/>
            <a:r>
              <a:rPr lang="zh-TW" altLang="en-US" sz="1800" b="0" i="0" u="none" strike="noStrike" baseline="0" dirty="0">
                <a:latin typeface="DFHei-W3-WIN-BF"/>
              </a:rPr>
              <a:t>先进阶层</a:t>
            </a:r>
            <a:r>
              <a:rPr lang="en-US" altLang="zh-TW" sz="1800" b="0" i="0" u="none" strike="noStrike" baseline="0" dirty="0">
                <a:latin typeface="DFHei-W3-WIN-BF"/>
              </a:rPr>
              <a:t>(</a:t>
            </a:r>
            <a:r>
              <a:rPr lang="en-US" sz="1800" b="0" i="0" u="none" strike="noStrike" baseline="0" dirty="0">
                <a:latin typeface="HelveticaNeue-Light"/>
              </a:rPr>
              <a:t>Forward Classes</a:t>
            </a:r>
            <a:r>
              <a:rPr lang="en-US" sz="1800" b="0" i="0" u="none" strike="noStrike" baseline="0" dirty="0">
                <a:latin typeface="DFHei-W3-WIN-BF"/>
              </a:rPr>
              <a:t>)</a:t>
            </a:r>
            <a:endParaRPr lang="en-US" sz="1800" b="0" i="0" u="none" strike="noStrike" baseline="0" dirty="0">
              <a:latin typeface="DFHei-W3-WIN-BF"/>
            </a:endParaRPr>
          </a:p>
          <a:p>
            <a:pPr algn="l"/>
            <a:r>
              <a:rPr lang="zh-TW" altLang="en-US" sz="1800" b="0" i="0" u="none" strike="noStrike" baseline="0" dirty="0">
                <a:latin typeface="DFHei-W3-WIN-BF"/>
              </a:rPr>
              <a:t>前三个阶层统称落后阶层，可以获得不同程度、不同范围的资源补助，也有升学及公职就业保障名额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让我们</a:t>
            </a:r>
            <a:r>
              <a:rPr lang="en-MY" dirty="0" err="1"/>
              <a:t>同心开口祷告</a:t>
            </a:r>
            <a:r>
              <a:rPr lang="en-MY" dirty="0"/>
              <a:t>。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让我们</a:t>
            </a:r>
            <a:r>
              <a:rPr lang="en-MY" dirty="0" err="1"/>
              <a:t>同心开口祷告</a:t>
            </a:r>
            <a:r>
              <a:rPr lang="en-MY" dirty="0"/>
              <a:t>。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3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jpeg"/><Relationship Id="rId3" Type="http://schemas.openxmlformats.org/officeDocument/2006/relationships/image" Target="../media/image15.sv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r="10209"/>
          <a:stretch>
            <a:fillRect/>
          </a:stretch>
        </p:blipFill>
        <p:spPr>
          <a:xfrm>
            <a:off x="635" y="0"/>
            <a:ext cx="12190730" cy="876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4667070"/>
            <a:ext cx="830580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</a:t>
            </a:r>
            <a:r>
              <a:rPr lang="en-US" altLang="zh-CN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年7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lang="en-US" altLang="zh-TW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印度</a:t>
            </a:r>
            <a:endParaRPr lang="en-MY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0 -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922" y="833660"/>
            <a:ext cx="7249078" cy="535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印度</a:t>
            </a:r>
            <a:endParaRPr lang="en-MY" altLang="zh-CN" sz="44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人口：</a:t>
            </a:r>
            <a:r>
              <a:rPr lang="en-US" altLang="zh-TW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14 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亿（</a:t>
            </a:r>
            <a:r>
              <a:rPr lang="en-US" altLang="zh-CN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亿未得之民）</a:t>
            </a:r>
            <a:endParaRPr lang="en-MY" altLang="zh-CN" sz="34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共</a:t>
            </a:r>
            <a:r>
              <a:rPr lang="en-US" altLang="zh-TW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2,279</a:t>
            </a: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族群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CN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2,048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属</a:t>
            </a: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未得族群</a:t>
            </a:r>
            <a:endParaRPr lang="en-US" altLang="zh-TW" sz="34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印度教徒：</a:t>
            </a:r>
            <a:r>
              <a:rPr lang="en-US" altLang="zh-CN" sz="3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72.4%</a:t>
            </a:r>
            <a:endParaRPr lang="en-US" altLang="zh-CN" sz="3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穆斯林：</a:t>
            </a:r>
            <a:r>
              <a:rPr lang="en-US" altLang="zh-CN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14%</a:t>
            </a:r>
            <a:endParaRPr lang="en-US" altLang="zh-CN" sz="34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基督徒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4.8% </a:t>
            </a:r>
            <a:endParaRPr lang="en-US" altLang="zh-TW" sz="34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印度右翼政治势力主导政坛，</a:t>
            </a:r>
            <a:br>
              <a:rPr lang="en-MY" altLang="zh-CN" sz="3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宗教关系紧张</a:t>
            </a:r>
            <a:endParaRPr lang="en-US" altLang="zh-TW" sz="34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5426"/>
          <a:stretch>
            <a:fillRect/>
          </a:stretch>
        </p:blipFill>
        <p:spPr>
          <a:xfrm>
            <a:off x="7772400" y="1642840"/>
            <a:ext cx="4419600" cy="3276600"/>
          </a:xfrm>
          <a:prstGeom prst="rect">
            <a:avLst/>
          </a:prstGeom>
        </p:spPr>
      </p:pic>
      <p:pic>
        <p:nvPicPr>
          <p:cNvPr id="1026" name="Picture 2" descr="Image of a globe centred on India, with India highlighted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1131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7" cy="923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923" y="1143000"/>
            <a:ext cx="8261449" cy="476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印度 </a:t>
            </a:r>
            <a:r>
              <a:rPr lang="zh-CN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爱情圣战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印度教徒指控穆斯林</a:t>
            </a:r>
            <a:r>
              <a:rPr lang="zh-TW" altLang="en-US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有计划地培养</a:t>
            </a:r>
            <a:br>
              <a:rPr lang="en-MY" altLang="zh-TW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穆斯林男性成为骗爱高手</a:t>
            </a:r>
            <a:endParaRPr lang="en-US" altLang="zh-TW" sz="3600" b="0" i="0" u="none" strike="noStrike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lang="zh-TW" altLang="en-US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强迫、诱骗、绑架等方式</a:t>
            </a:r>
            <a:br>
              <a:rPr lang="en-MY" altLang="zh-TW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让女性</a:t>
            </a:r>
            <a:r>
              <a:rPr lang="zh-TW" altLang="en-US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改信伊斯兰教</a:t>
            </a:r>
            <a:endParaRPr lang="en-US" altLang="zh-TW" sz="3600" b="0" i="0" u="none" strike="noStrike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「</a:t>
            </a:r>
            <a:r>
              <a:rPr lang="zh-TW" altLang="en-US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爱情圣战</a:t>
            </a:r>
            <a:r>
              <a:rPr lang="zh-TW" altLang="en-US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」</a:t>
            </a:r>
            <a:r>
              <a:rPr lang="zh-TW" altLang="en-US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的背后是对改教的恐惧</a:t>
            </a:r>
            <a:endParaRPr lang="en-US" altLang="zh-TW" sz="3600" b="0" i="0" u="none" strike="noStrike" baseline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婚后欲改变宗教须经政府允准</a:t>
            </a:r>
            <a:endParaRPr lang="zh-TW" alt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"/>
          <a:stretch>
            <a:fillRect/>
          </a:stretch>
        </p:blipFill>
        <p:spPr>
          <a:xfrm>
            <a:off x="8773162" y="2133600"/>
            <a:ext cx="3418837" cy="4679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470" y="4262503"/>
            <a:ext cx="1731031" cy="2595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4267128"/>
            <a:ext cx="1724804" cy="2587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69" y="1739621"/>
            <a:ext cx="3370473" cy="2527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922" y="1273629"/>
            <a:ext cx="8266348" cy="4615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印度 </a:t>
            </a:r>
            <a:r>
              <a:rPr lang="zh-CN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印度教徒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传统四大种姓：</a:t>
            </a:r>
            <a:br>
              <a:rPr lang="en-MY" altLang="zh-CN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3600" b="0" i="0" u="none" strike="noStrike" baseline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婆罗门、</a:t>
            </a:r>
            <a:r>
              <a:rPr lang="zh-TW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剎帝利</a:t>
            </a:r>
            <a:r>
              <a:rPr lang="zh-CN" altLang="en-US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、</a:t>
            </a:r>
            <a:r>
              <a:rPr lang="zh-TW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吠舍</a:t>
            </a:r>
            <a:r>
              <a:rPr lang="zh-CN" altLang="en-US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、</a:t>
            </a:r>
            <a:r>
              <a:rPr lang="zh-TW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首陀罗</a:t>
            </a:r>
            <a:endParaRPr lang="en-US" altLang="zh-TW" sz="3600" b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世袭思想来自印度教轮回意识</a:t>
            </a:r>
            <a:endParaRPr lang="en-US" altLang="zh-TW" sz="3600" b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独立以后，以</a:t>
            </a:r>
            <a:r>
              <a:rPr lang="zh-TW" altLang="en-US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「留权制度」</a:t>
            </a:r>
            <a:r>
              <a:rPr lang="zh-CN" altLang="en-US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取代</a:t>
            </a:r>
            <a:br>
              <a:rPr lang="en-MY" altLang="zh-CN" sz="3600" b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表列种姓</a:t>
            </a:r>
            <a:r>
              <a:rPr lang="zh-CN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表列部落</a:t>
            </a:r>
            <a:r>
              <a:rPr lang="zh-CN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其他落后阶层</a:t>
            </a:r>
            <a:r>
              <a:rPr lang="zh-CN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先进阶层</a:t>
            </a:r>
            <a:endParaRPr lang="zh-TW" altLang="en-US" sz="3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r="8071"/>
          <a:stretch>
            <a:fillRect/>
          </a:stretch>
        </p:blipFill>
        <p:spPr>
          <a:xfrm>
            <a:off x="0" y="-57835"/>
            <a:ext cx="12190396" cy="9659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0" y="2895600"/>
            <a:ext cx="5029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让我们</a:t>
            </a:r>
            <a:r>
              <a:rPr lang="zh-CN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同心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</a:t>
            </a:r>
            <a:r>
              <a:rPr lang="zh-CN" altLang="en-US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印度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086" y="914400"/>
            <a:ext cx="12181114" cy="5477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735" algn="ctr">
              <a:spcAft>
                <a:spcPts val="600"/>
              </a:spcAft>
            </a:pP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奇妙策士、全能的神、永在的父、和平的君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CN" sz="3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我们为印度举手呼求祢的和平降临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CN" sz="3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政治无法为印度带来和平，世界的平安不是祢所赐的平安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求主改变印度政治人物，不再将宗教冲突当成获得选票的手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段，</a:t>
            </a:r>
            <a:br>
              <a:rPr lang="en-MY" altLang="zh-TW" sz="3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求祢平息在印度这片土地燃烧了上百年的仇恨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让印度人民看见祢十字架的爱才是我们真正的需要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CN" sz="3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indent="292735" algn="ctr">
              <a:spcAft>
                <a:spcPts val="600"/>
              </a:spcAft>
            </a:pP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求神</a:t>
            </a:r>
            <a:r>
              <a:rPr lang="zh-CN" altLang="en-US" sz="3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保护</a:t>
            </a: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印度的妇女，不再让她们成爲男人互相攻击的借口</a:t>
            </a:r>
            <a:r>
              <a:rPr lang="zh-CN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帮助印度女性可以在一个更安全的环境中追寻爱</a:t>
            </a:r>
            <a:r>
              <a:rPr lang="zh-CN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更求祢亲自向她们显明祢是爱她们的神</a:t>
            </a:r>
            <a:r>
              <a:rPr lang="zh-CN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4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indent="292735" algn="ctr">
              <a:spcAft>
                <a:spcPts val="600"/>
              </a:spcAft>
            </a:pP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奉主耶稣基督的名</a:t>
            </a:r>
            <a:r>
              <a:rPr lang="zh-CN" altLang="en-US" sz="3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求，</a:t>
            </a: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阿们</a:t>
            </a:r>
            <a:r>
              <a:rPr lang="zh-CN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！</a:t>
            </a:r>
            <a:endParaRPr lang="zh-TW" altLang="en-US" sz="34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3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" y="685800"/>
            <a:ext cx="11811000" cy="5923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735" algn="ctr">
              <a:spcAft>
                <a:spcPts val="600"/>
              </a:spcAft>
            </a:pP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主啊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祢按照祢的形象创造每一个人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求神将印度人从种姓思想中释放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让他们知道无论自己来自什麽背景，都是神宝贵的创造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但我们都亏缺了神的荣耀，因此同样需要祢的救恩</a:t>
            </a:r>
            <a:br>
              <a:rPr lang="en-MY" altLang="zh-TW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求主帮助印度教徒从阶级的不公义中拯救出来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CN" sz="3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让他们尝尝在圣灵里的自由</a:t>
            </a:r>
            <a:r>
              <a:rPr lang="zh-CN" altLang="en-US" sz="34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4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indent="292735" algn="ctr">
              <a:spcAft>
                <a:spcPts val="600"/>
              </a:spcAft>
            </a:pP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求祢帮助印度教徒认识祢才是独一真神</a:t>
            </a:r>
            <a:r>
              <a:rPr lang="zh-CN" altLang="en-US" sz="3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在主里</a:t>
            </a: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得着救恩与智慧，因爲祢的爱而彼此相爱</a:t>
            </a:r>
            <a:r>
              <a:rPr lang="zh-CN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仇恨的捆绑已经太久，</a:t>
            </a:r>
            <a:br>
              <a:rPr lang="en-MY" altLang="zh-TW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求主不再</a:t>
            </a:r>
            <a:r>
              <a:rPr lang="zh-TW" altLang="en-US" sz="3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迟</a:t>
            </a: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延</a:t>
            </a:r>
            <a:r>
              <a:rPr lang="zh-CN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将祢的啓示向印度教徒显明</a:t>
            </a:r>
            <a:r>
              <a:rPr lang="zh-CN" altLang="en-US" sz="3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奉主耶稣基督的名求，阿们！</a:t>
            </a:r>
            <a:endParaRPr lang="zh-TW" altLang="en-US" sz="34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不再是个人的祷告，我们开始一起祈祷。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分钟，生活再忙碌的人都能找到时间参与。</a:t>
            </a:r>
            <a:endParaRPr lang="zh-TW" altLang="en-US" sz="24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731</Words>
  <Application>WPS Presentation</Application>
  <PresentationFormat>Widescreen</PresentationFormat>
  <Paragraphs>33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SimSun</vt:lpstr>
      <vt:lpstr>Wingdings</vt:lpstr>
      <vt:lpstr>Microsoft JhengHei</vt:lpstr>
      <vt:lpstr>Times New Roman</vt:lpstr>
      <vt:lpstr>Calibri</vt:lpstr>
      <vt:lpstr>PMingLiU</vt:lpstr>
      <vt:lpstr>PMingLiU-ExtB</vt:lpstr>
      <vt:lpstr>Muli</vt:lpstr>
      <vt:lpstr>MicrosoftYaHei</vt:lpstr>
      <vt:lpstr>Noto Sans TC</vt:lpstr>
      <vt:lpstr>Helvetica</vt:lpstr>
      <vt:lpstr>DFHei-W3-WIN-BF</vt:lpstr>
      <vt:lpstr>HelveticaNeue-Light</vt:lpstr>
      <vt:lpstr>Microsoft YaHei Light</vt:lpstr>
      <vt:lpstr>Microsoft YaHei</vt:lpstr>
      <vt:lpstr>Arial Unicode MS</vt:lpstr>
      <vt:lpstr>Calibri Light</vt:lpstr>
      <vt:lpstr>Euphorigenic</vt:lpstr>
      <vt:lpstr>PMingLiU</vt:lpstr>
      <vt:lpstr>Noto Sans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user</cp:lastModifiedBy>
  <cp:revision>3270</cp:revision>
  <dcterms:created xsi:type="dcterms:W3CDTF">2020-11-06T17:04:00Z</dcterms:created>
  <dcterms:modified xsi:type="dcterms:W3CDTF">2024-06-27T09:24:33Z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D93C63C07FF3483C86FFE145F64BF076_12</vt:lpwstr>
  </property>
  <property fmtid="{D5CDD505-2E9C-101B-9397-08002B2CF9AE}" pid="3" name="KSOProductBuildVer">
    <vt:lpwstr>1033-12.2.0.17119</vt:lpwstr>
  </property>
</Properties>
</file>