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376" r:id="rId2"/>
    <p:sldId id="349" r:id="rId3"/>
    <p:sldId id="402" r:id="rId4"/>
    <p:sldId id="256" r:id="rId5"/>
    <p:sldId id="367" r:id="rId6"/>
    <p:sldId id="379" r:id="rId7"/>
    <p:sldId id="381" r:id="rId8"/>
    <p:sldId id="343" r:id="rId9"/>
    <p:sldId id="38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sther fan" initials="ef" lastIdx="1" clrIdx="0"/>
  <p:cmAuthor id="2" name="Yeng Shiow Lim" initials="YSL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75A2"/>
    <a:srgbClr val="6D2544"/>
    <a:srgbClr val="1B8EA1"/>
    <a:srgbClr val="167484"/>
    <a:srgbClr val="543A53"/>
    <a:srgbClr val="0A6274"/>
    <a:srgbClr val="0F4D6F"/>
    <a:srgbClr val="125F6C"/>
    <a:srgbClr val="B0E2D5"/>
    <a:srgbClr val="391F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19" autoAdjust="0"/>
    <p:restoredTop sz="57523" autoAdjust="0"/>
  </p:normalViewPr>
  <p:slideViewPr>
    <p:cSldViewPr showGuides="1">
      <p:cViewPr varScale="1">
        <p:scale>
          <a:sx n="48" d="100"/>
          <a:sy n="48" d="100"/>
        </p:scale>
        <p:origin x="1351" y="21"/>
      </p:cViewPr>
      <p:guideLst>
        <p:guide orient="horz" pos="2160"/>
        <p:guide pos="381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9FC77-4C07-4250-9504-1442D3B1CB40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0A47A-5C7E-436F-BE97-00A4918567C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對許多人來說，越南就是越戰、投奔怒海的船民，越南粉、春卷、越南咖啡，法國麵包，今天我們看看她的其他情況。</a:t>
            </a:r>
            <a:br>
              <a:rPr lang="en-MY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</a:br>
            <a:endParaRPr lang="zh-TW" altLang="en-US" sz="1200" b="0" i="0" u="none" strike="noStrike" baseline="0" dirty="0">
              <a:solidFill>
                <a:srgbClr val="000000"/>
              </a:solidFill>
              <a:latin typeface="DFHei-W3-WINP-BF"/>
            </a:endParaRPr>
          </a:p>
          <a:p>
            <a:pPr algn="l"/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越南，古稱百越，位在連接南海和印度洋 的咽喉要塞，自古便是兵家必爭之地。被中國古代各政權直接統治近千年。清朝嘉慶帝以“越南國王”之名冊封，沿用至今。十九世紀，在清法戰事中成為法國殖民地。</a:t>
            </a:r>
            <a:br>
              <a:rPr lang="en-MY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</a:br>
            <a:endParaRPr lang="zh-TW" altLang="en-US" sz="1200" b="0" i="0" u="none" strike="noStrike" baseline="0" dirty="0">
              <a:solidFill>
                <a:srgbClr val="000000"/>
              </a:solidFill>
              <a:latin typeface="DFHei-W3-WINP-BF"/>
            </a:endParaRPr>
          </a:p>
          <a:p>
            <a:pPr algn="l"/>
            <a:r>
              <a:rPr lang="en-US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  <a:t>1945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年胡志明領導北部成立被中蘇支持的社會主義的越南民主共和國</a:t>
            </a:r>
            <a:r>
              <a:rPr lang="en-US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  <a:t>(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俗稱北越</a:t>
            </a:r>
            <a:r>
              <a:rPr lang="en-US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  <a:t>)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，</a:t>
            </a:r>
            <a:r>
              <a:rPr lang="en-US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  <a:t>9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年後，為了阻止共產主義在東南亞壯大，</a:t>
            </a:r>
            <a:r>
              <a:rPr lang="en-US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  <a:t>1954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年美軍進駐南越，</a:t>
            </a:r>
            <a:r>
              <a:rPr lang="en-US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  <a:t>10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年苦戰失利，</a:t>
            </a:r>
            <a:r>
              <a:rPr lang="en-US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  <a:t>1973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年開始撤軍。</a:t>
            </a:r>
            <a:r>
              <a:rPr lang="en-US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  <a:t>1975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年北越統一全國。</a:t>
            </a:r>
            <a:br>
              <a:rPr lang="en-MY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</a:br>
            <a:endParaRPr lang="zh-TW" altLang="en-US" sz="1200" b="0" i="0" u="none" strike="noStrike" baseline="0" dirty="0">
              <a:solidFill>
                <a:srgbClr val="000000"/>
              </a:solidFill>
              <a:latin typeface="DFHei-W3-WINP-BF"/>
            </a:endParaRPr>
          </a:p>
          <a:p>
            <a:pPr algn="l"/>
            <a:r>
              <a:rPr lang="en-US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  <a:t>1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億人口的越南， 卻有</a:t>
            </a:r>
            <a:r>
              <a:rPr lang="en-US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  <a:t>54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民族，講</a:t>
            </a:r>
            <a:r>
              <a:rPr lang="en-US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  <a:t>103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種語言。越南地形瘦長如</a:t>
            </a:r>
            <a:r>
              <a:rPr lang="en-US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  <a:t>S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型，東西最窄只有 </a:t>
            </a:r>
            <a:r>
              <a:rPr lang="en-US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  <a:t>50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公裏，南北卻長達</a:t>
            </a:r>
            <a:r>
              <a:rPr lang="en-US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  <a:t>1,600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公裏的地帶，形成多種不同地區和文化，自然就分為南北，例如在食物上是就有「北鹹南甜」、顏值上「北男南女」的說法。並且南北因歷史原因，在意識形態上和生活方式上都有明顯差異；即使政府內也有“南黨”與“北黨”之分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新冠疫情下，為擺脫對中國製造的依賴和避險，歐美外商將部分科技產業移往平均年齡</a:t>
            </a:r>
            <a:r>
              <a:rPr lang="en-US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  <a:t>33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歲</a:t>
            </a:r>
            <a:r>
              <a:rPr lang="zh-CN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的越南，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更有人力基礎的越南轉移。</a:t>
            </a:r>
            <a:r>
              <a:rPr lang="en-US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  <a:t>Nike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、</a:t>
            </a:r>
            <a:r>
              <a:rPr lang="en-US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  <a:t>Adidas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、的 產品陸續掛上了「越南製造」，</a:t>
            </a:r>
            <a:r>
              <a:rPr lang="en-US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  <a:t>2023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年</a:t>
            </a:r>
            <a:r>
              <a:rPr lang="en-US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  <a:t>Biden 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和習近平先後訪越，被大國爭相拉攏。</a:t>
            </a:r>
            <a:r>
              <a:rPr lang="zh-CN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越南也是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全球電玩高手集中地</a:t>
            </a:r>
            <a:r>
              <a:rPr lang="zh-CN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。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越南雄心勃勃地想在</a:t>
            </a:r>
            <a:r>
              <a:rPr lang="en-US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  <a:t>2045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年蛻變新一代世界工廠。</a:t>
            </a:r>
          </a:p>
          <a:p>
            <a:pPr algn="l"/>
            <a:endParaRPr lang="zh-TW" altLang="en-US" sz="1200" b="0" i="0" u="none" strike="noStrike" baseline="0" dirty="0">
              <a:solidFill>
                <a:srgbClr val="000000"/>
              </a:solidFill>
              <a:latin typeface="DFHei-W3-WINP-BF"/>
            </a:endParaRPr>
          </a:p>
          <a:p>
            <a:pPr algn="l"/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基督教早在十六世紀就踏足越南，</a:t>
            </a:r>
            <a:r>
              <a:rPr lang="en-US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  <a:t>1967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年信徒總數達到</a:t>
            </a:r>
            <a:r>
              <a:rPr lang="en-US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  <a:t>15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萬，約占總人口 的</a:t>
            </a:r>
            <a:r>
              <a:rPr lang="en-US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  <a:t>1%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。</a:t>
            </a:r>
            <a:br>
              <a:rPr lang="en-MY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</a:br>
            <a:r>
              <a:rPr lang="en-US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  <a:t>1975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年後基督徒人數銳減、教會財產被充公，神學院、教會辦的孤兒院及醫院停辦，所有宣教士離境，基督徒被視為國家敵人。</a:t>
            </a:r>
          </a:p>
          <a:p>
            <a:pPr algn="l"/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不過，越南雖然被無神論政黨統治，但其無神論信仰者僅兩成上下，其餘民眾皆有各自信仰，無神政體，多神民眾</a:t>
            </a:r>
            <a:r>
              <a:rPr lang="zh-CN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，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實為一個信仰大國。</a:t>
            </a:r>
          </a:p>
          <a:p>
            <a:pPr algn="l"/>
            <a:endParaRPr lang="zh-TW" altLang="en-US" sz="1200" b="0" i="0" u="none" strike="noStrike" baseline="0" dirty="0">
              <a:solidFill>
                <a:srgbClr val="000000"/>
              </a:solidFill>
              <a:latin typeface="DFHei-W3-WINP-BF"/>
            </a:endParaRPr>
          </a:p>
          <a:p>
            <a:pPr algn="l"/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感謝神，基督徒在政府融入世界供應鏈的改革開放過程中，使福音廣傳、工人培育事工都獲得了一定程度的發展空間。</a:t>
            </a:r>
            <a:endParaRPr lang="en-MY" altLang="zh-TW" sz="1200" b="0" i="0" u="none" strike="noStrike" baseline="0" dirty="0">
              <a:solidFill>
                <a:srgbClr val="000000"/>
              </a:solidFill>
              <a:latin typeface="DFHei-W3-WINP-BF"/>
            </a:endParaRPr>
          </a:p>
          <a:p>
            <a:pPr algn="l"/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信徒今天有</a:t>
            </a:r>
            <a:r>
              <a:rPr lang="en-US" altLang="zh-TW" sz="1200" b="0" i="0" u="none" strike="noStrike" baseline="0" dirty="0">
                <a:solidFill>
                  <a:srgbClr val="000000"/>
                </a:solidFill>
                <a:latin typeface="DFHei-W3-WINP-BF"/>
              </a:rPr>
              <a:t>960</a:t>
            </a: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萬，大 多數屬於苗族等少數民族群體，大部分在山區。</a:t>
            </a:r>
            <a:endParaRPr lang="en-MY" altLang="zh-TW" sz="1200" b="0" i="0" u="none" strike="noStrike" baseline="0" dirty="0">
              <a:solidFill>
                <a:srgbClr val="000000"/>
              </a:solidFill>
              <a:latin typeface="DFHei-W3-WINP-BF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TW" altLang="en-US" sz="1200" b="0" i="0" u="none" strike="noStrike" baseline="0" dirty="0">
                <a:solidFill>
                  <a:srgbClr val="000000"/>
                </a:solidFill>
                <a:latin typeface="DFHei-W3-WINP-BF"/>
              </a:rPr>
              <a:t>他們 遭受社會排斥、歧視和攻擊。教會聚會面臨持續的監視和頻繁的突襲搜查。他們的家園有時被破壞，被迫離開村莊。</a:t>
            </a:r>
            <a:endParaRPr lang="en-MY" altLang="zh-TW" sz="1200" b="0" i="0" u="none" strike="noStrike" baseline="0" dirty="0">
              <a:solidFill>
                <a:srgbClr val="000000"/>
              </a:solidFill>
              <a:latin typeface="DFHei-W3-WINP-BF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讓我們</a:t>
            </a:r>
            <a:r>
              <a:rPr lang="en-MY" dirty="0" err="1"/>
              <a:t>同心開口禱告</a:t>
            </a:r>
            <a:r>
              <a:rPr lang="en-MY" dirty="0"/>
              <a:t>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讓我們</a:t>
            </a:r>
            <a:r>
              <a:rPr lang="en-MY" dirty="0" err="1"/>
              <a:t>同心開口禱告</a:t>
            </a:r>
            <a:r>
              <a:rPr lang="en-MY" dirty="0"/>
              <a:t>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F1901-2DA5-4AAE-ACDD-79CB8096E104}" type="slidenum">
              <a:rPr lang="en-MY" smtClean="0"/>
              <a:t>7</a:t>
            </a:fld>
            <a:endParaRPr lang="en-MY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F1901-2DA5-4AAE-ACDD-79CB8096E104}" type="slidenum">
              <a:rPr lang="en-MY" smtClean="0"/>
              <a:t>9</a:t>
            </a:fld>
            <a:endParaRPr lang="en-MY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73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E05AB-13C4-4FEF-8460-F7BC1550F1E5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6EC86-6482-419B-8FAC-16505F4BF48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8" b="4588"/>
          <a:stretch>
            <a:fillRect/>
          </a:stretch>
        </p:blipFill>
        <p:spPr>
          <a:xfrm>
            <a:off x="0" y="0"/>
            <a:ext cx="12508230" cy="85204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1590" y="1219200"/>
            <a:ext cx="2517409" cy="27523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40043" y="526096"/>
            <a:ext cx="831271" cy="13314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05000" y="4667070"/>
            <a:ext cx="83058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202</a:t>
            </a:r>
            <a:r>
              <a:rPr lang="en-US" altLang="zh-CN" sz="2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4</a:t>
            </a:r>
            <a:r>
              <a:rPr lang="en-US" altLang="zh-TW" sz="2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年5</a:t>
            </a:r>
            <a:r>
              <a:rPr lang="en-US" altLang="zh-TW" sz="2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月</a:t>
            </a:r>
            <a:endParaRPr lang="en-US" altLang="zh-TW" sz="2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越南</a:t>
            </a:r>
            <a:endParaRPr lang="en-MY" sz="24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-1.25E-6 -0.2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75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96600" y="371920"/>
            <a:ext cx="924478" cy="9234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2352" y="336844"/>
            <a:ext cx="10210800" cy="7694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越南</a:t>
            </a:r>
            <a:endParaRPr lang="en-MY" altLang="zh-CN" sz="4000" b="1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人多、地窄長，南北差異大</a:t>
            </a:r>
            <a:endParaRPr lang="en-MY" altLang="zh-TW" sz="3600" b="1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9954</a:t>
            </a:r>
            <a:r>
              <a:rPr lang="zh-TW" altLang="en-US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萬，京族</a:t>
            </a:r>
            <a:r>
              <a:rPr lang="en-US" altLang="zh-TW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9000</a:t>
            </a:r>
            <a:r>
              <a:rPr lang="zh-TW" altLang="en-US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萬</a:t>
            </a:r>
            <a:r>
              <a:rPr lang="en-US" altLang="zh-TW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+53</a:t>
            </a:r>
            <a:r>
              <a:rPr lang="zh-TW" altLang="en-US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民族，</a:t>
            </a:r>
            <a:r>
              <a:rPr lang="en-US" altLang="zh-TW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103</a:t>
            </a:r>
            <a:r>
              <a:rPr lang="zh-TW" altLang="en-US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語言 </a:t>
            </a:r>
          </a:p>
          <a:p>
            <a:pPr marL="365760" indent="-36576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北鹹南甜、北桃南梅、北男南女</a:t>
            </a:r>
            <a:endParaRPr lang="en-MY" altLang="zh-TW" sz="30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zh-TW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古代藩屬中國，近代為歐美意識形態戰場</a:t>
            </a:r>
            <a:endParaRPr lang="en-MY" altLang="zh-TW" sz="3600" b="1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274320" indent="-2743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中國古代各政權直接統治近千年</a:t>
            </a:r>
          </a:p>
          <a:p>
            <a:pPr marL="274320" indent="-2743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十九世紀成為法國殖民地</a:t>
            </a:r>
          </a:p>
          <a:p>
            <a:pPr marL="274320" indent="-2743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1945</a:t>
            </a:r>
            <a:r>
              <a:rPr lang="zh-TW" altLang="en-US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年胡至明在北部成立</a:t>
            </a:r>
            <a:endParaRPr lang="en-US" altLang="zh-TW" sz="30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altLang="zh-TW" sz="3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    </a:t>
            </a:r>
            <a:r>
              <a:rPr lang="zh-TW" altLang="en-US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越南民主共和國</a:t>
            </a:r>
            <a:r>
              <a:rPr lang="en-US" altLang="zh-TW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俗稱北越</a:t>
            </a:r>
            <a:r>
              <a:rPr lang="en-US" altLang="zh-TW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) </a:t>
            </a:r>
            <a:endParaRPr lang="zh-TW" altLang="en-US" sz="30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274320" indent="-2743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1954</a:t>
            </a:r>
            <a:r>
              <a:rPr lang="zh-TW" altLang="en-US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年美軍進駐南越，</a:t>
            </a:r>
            <a:r>
              <a:rPr lang="en-US" altLang="zh-TW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1973</a:t>
            </a:r>
            <a:r>
              <a:rPr lang="zh-TW" altLang="en-US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年撤軍</a:t>
            </a:r>
          </a:p>
          <a:p>
            <a:pPr marL="274320" indent="-2743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1975</a:t>
            </a:r>
            <a:r>
              <a:rPr lang="zh-TW" altLang="en-US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年南北統一</a:t>
            </a:r>
            <a:endParaRPr lang="en-MY" altLang="zh-TW" sz="3000" b="1" dirty="0"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endParaRPr lang="en-MY" altLang="zh-TW" sz="3600" b="1" dirty="0">
              <a:solidFill>
                <a:schemeClr val="accent2">
                  <a:lumMod val="40000"/>
                  <a:lumOff val="6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endParaRPr lang="zh-TW" altLang="en-US" sz="3600" b="1" dirty="0"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5200" y="3962400"/>
            <a:ext cx="3023086" cy="237123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930" y="144780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75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96600" y="371920"/>
            <a:ext cx="924478" cy="9234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656281"/>
            <a:ext cx="897452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越南</a:t>
            </a:r>
            <a:endParaRPr lang="en-MY" altLang="zh-CN" sz="4000" b="1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全球供應鏈重組獲機遇</a:t>
            </a:r>
            <a:endParaRPr lang="en-MY" altLang="zh-TW" sz="3600" b="1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365760" indent="-36576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2014</a:t>
            </a:r>
            <a:r>
              <a:rPr lang="zh-TW" altLang="en-US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實施新憲，放棄黨政特權，奉行菁英教育</a:t>
            </a:r>
          </a:p>
          <a:p>
            <a:pPr marL="365760" indent="-36576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平均年齡</a:t>
            </a:r>
            <a:r>
              <a:rPr lang="en-US" altLang="zh-TW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33</a:t>
            </a:r>
            <a:r>
              <a:rPr lang="zh-TW" altLang="en-US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歲，奠定人力基礎</a:t>
            </a:r>
            <a:endParaRPr lang="en-MY" altLang="zh-TW" sz="30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zh-TW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在信仰上矛盾卻又展現出希望</a:t>
            </a:r>
            <a:endParaRPr lang="en-MY" altLang="zh-TW" sz="3600" b="1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274320" indent="-2743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無神政體，多神民眾   </a:t>
            </a:r>
            <a:r>
              <a:rPr lang="en-US" altLang="zh-TW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960</a:t>
            </a:r>
            <a:r>
              <a:rPr lang="zh-TW" altLang="en-US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萬廣義基督徒</a:t>
            </a:r>
          </a:p>
          <a:p>
            <a:pPr marL="274320" indent="-2743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改革為福音廣傳和工人培育展現少許縫隙</a:t>
            </a:r>
          </a:p>
          <a:p>
            <a:pPr marL="274320" indent="-2743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信徒仍受排斥、歧視和攻擊</a:t>
            </a:r>
          </a:p>
          <a:p>
            <a:pPr marL="274320" indent="-2743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30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多數屬苗族和赫耶族等山區少數族裔</a:t>
            </a:r>
            <a:endParaRPr lang="en-MY" altLang="zh-TW" sz="3600" b="1" dirty="0">
              <a:solidFill>
                <a:schemeClr val="accent2">
                  <a:lumMod val="40000"/>
                  <a:lumOff val="6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endParaRPr lang="zh-TW" altLang="en-US" sz="3600" b="1" dirty="0"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1784985"/>
            <a:ext cx="3371850" cy="5057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39200" y="-1683"/>
            <a:ext cx="3371850" cy="23581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75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" r="2669"/>
          <a:stretch>
            <a:fillRect/>
          </a:stretch>
        </p:blipFill>
        <p:spPr>
          <a:xfrm>
            <a:off x="19050" y="0"/>
            <a:ext cx="12279532" cy="86455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24396" y="2551837"/>
            <a:ext cx="83432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讓我們</a:t>
            </a:r>
            <a:r>
              <a:rPr lang="zh-CN" altLang="en-US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同心</a:t>
            </a:r>
            <a:r>
              <a:rPr lang="zh-TW" altLang="en-US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為</a:t>
            </a:r>
            <a:r>
              <a:rPr lang="zh-CN" altLang="en-US" sz="3600" b="1" dirty="0">
                <a:solidFill>
                  <a:srgbClr val="FFFFFF"/>
                </a:solidFill>
              </a:rPr>
              <a:t>越南</a:t>
            </a:r>
            <a:r>
              <a:rPr lang="zh-TW" altLang="en-US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禱告</a:t>
            </a:r>
            <a:br>
              <a:rPr lang="en-MY" altLang="zh-TW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en-US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96600" y="371920"/>
            <a:ext cx="924478" cy="923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07407E-6 L 1.875E-6 -0.25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8" b="785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-11430"/>
            <a:ext cx="12192000" cy="6858000"/>
          </a:xfrm>
          <a:prstGeom prst="rect">
            <a:avLst/>
          </a:prstGeom>
          <a:solidFill>
            <a:schemeClr val="accent2">
              <a:lumMod val="5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390970"/>
            <a:ext cx="11201400" cy="6894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92735" algn="ctr">
              <a:spcAft>
                <a:spcPts val="600"/>
              </a:spcAft>
            </a:pPr>
            <a:r>
              <a:rPr lang="zh-TW" altLang="en-US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天父，我們同心為</a:t>
            </a:r>
            <a:br>
              <a:rPr lang="en-MY" altLang="zh-TW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9,000</a:t>
            </a:r>
            <a:r>
              <a:rPr lang="zh-TW" altLang="en-US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萬信奉佛教和道教的京族禱告。 </a:t>
            </a:r>
            <a:br>
              <a:rPr lang="en-MY" altLang="zh-TW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感謝祢使他們在越南這塊土地上興盛、有影響力，</a:t>
            </a:r>
            <a:br>
              <a:rPr lang="en-MY" altLang="zh-TW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願他們善用祢賦予的權力治理，</a:t>
            </a:r>
            <a:br>
              <a:rPr lang="en-MY" altLang="zh-TW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並恩待扶持周邊</a:t>
            </a:r>
            <a:r>
              <a:rPr lang="en-US" altLang="zh-TW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53</a:t>
            </a:r>
            <a:r>
              <a:rPr lang="zh-TW" altLang="en-US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個少數群體。</a:t>
            </a:r>
          </a:p>
          <a:p>
            <a:pPr indent="292735" algn="ctr">
              <a:spcAft>
                <a:spcPts val="600"/>
              </a:spcAft>
            </a:pPr>
            <a:r>
              <a:rPr lang="zh-TW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願所有</a:t>
            </a:r>
            <a:r>
              <a:rPr lang="en-US" altLang="zh-TW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54</a:t>
            </a:r>
            <a:r>
              <a:rPr lang="zh-TW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個族群，在面對吉兇習俗的懼怕困惑，</a:t>
            </a:r>
            <a:br>
              <a:rPr lang="en-MY" altLang="zh-TW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靈性及生命的不滿足時，</a:t>
            </a:r>
            <a:br>
              <a:rPr lang="en-MY" altLang="zh-TW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能在基督裡發現真理和生命受造的意義；</a:t>
            </a:r>
            <a:br>
              <a:rPr lang="en-MY" altLang="zh-TW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得知祢才是滋養土地、魚蝦，</a:t>
            </a:r>
            <a:br>
              <a:rPr lang="en-MY" altLang="zh-TW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和看顧他們生命的造物主。</a:t>
            </a:r>
            <a:br>
              <a:rPr lang="en-MY" altLang="zh-TW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願</a:t>
            </a:r>
            <a:r>
              <a:rPr lang="zh-CN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越南人民</a:t>
            </a:r>
            <a:r>
              <a:rPr lang="zh-TW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的心</a:t>
            </a:r>
            <a:r>
              <a:rPr lang="zh-CN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都</a:t>
            </a:r>
            <a:r>
              <a:rPr lang="zh-TW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歸向祢 。</a:t>
            </a:r>
          </a:p>
          <a:p>
            <a:pPr indent="292735" algn="ctr">
              <a:spcAft>
                <a:spcPts val="600"/>
              </a:spcAft>
            </a:pPr>
            <a:endParaRPr lang="zh-TW" altLang="en-US" sz="36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96600" y="371920"/>
            <a:ext cx="924478" cy="923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" y="1"/>
            <a:ext cx="12192000" cy="6858000"/>
          </a:xfrm>
          <a:prstGeom prst="rect">
            <a:avLst/>
          </a:prstGeom>
          <a:solidFill>
            <a:srgbClr val="0675A2">
              <a:alpha val="81000"/>
            </a:srgbClr>
          </a:solidFill>
          <a:ln>
            <a:solidFill>
              <a:srgbClr val="6D25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" y="371920"/>
            <a:ext cx="11811000" cy="6263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92735" algn="ctr">
              <a:spcAft>
                <a:spcPts val="600"/>
              </a:spcAft>
            </a:pPr>
            <a:r>
              <a:rPr lang="zh-TW" altLang="en-US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天父，越南教會</a:t>
            </a:r>
            <a:r>
              <a:rPr lang="zh-CN" altLang="en-US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曾</a:t>
            </a:r>
            <a:r>
              <a:rPr lang="zh-TW" altLang="en-US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經歷許多</a:t>
            </a:r>
            <a:r>
              <a:rPr lang="zh-CN" altLang="en-US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的</a:t>
            </a:r>
            <a:r>
              <a:rPr lang="zh-TW" altLang="en-US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風雨，</a:t>
            </a:r>
            <a:br>
              <a:rPr lang="en-MY" altLang="zh-TW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特別是苗族教會，當他們面臨不同挑戰時，</a:t>
            </a:r>
            <a:br>
              <a:rPr lang="en-MY" altLang="zh-TW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懇求主</a:t>
            </a:r>
            <a:r>
              <a:rPr lang="zh-TW" altLang="en-US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賜下信心，讓他們緊緊依靠祢，不致灰心。</a:t>
            </a:r>
            <a:br>
              <a:rPr lang="en-MY" altLang="zh-TW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求</a:t>
            </a:r>
            <a:r>
              <a:rPr lang="zh-TW" altLang="en-US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祢醫治他們的創傷，供應他們的需要。</a:t>
            </a:r>
            <a:br>
              <a:rPr lang="en-MY" altLang="zh-TW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祢保守山區的牧師傳道人身心靈都興盛，</a:t>
            </a:r>
            <a:br>
              <a:rPr lang="en-MY" altLang="zh-TW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成為群羊的</a:t>
            </a:r>
            <a:r>
              <a:rPr lang="zh-CN" altLang="en-US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好榜樣與</a:t>
            </a:r>
            <a:r>
              <a:rPr lang="zh-TW" altLang="en-US" sz="36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鼓勵。 </a:t>
            </a:r>
          </a:p>
          <a:p>
            <a:pPr indent="292735" algn="ctr">
              <a:spcAft>
                <a:spcPts val="600"/>
              </a:spcAft>
            </a:pPr>
            <a:r>
              <a:rPr lang="zh-TW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我們為越南福音化禱告，願領導人珍惜基督信仰，</a:t>
            </a:r>
            <a:br>
              <a:rPr lang="en-MY" altLang="zh-TW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允許基督徒自由崇拜。祝福越南</a:t>
            </a:r>
            <a:r>
              <a:rPr lang="en-US" altLang="zh-TW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54</a:t>
            </a:r>
            <a:r>
              <a:rPr lang="zh-TW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個族群，</a:t>
            </a:r>
            <a:br>
              <a:rPr lang="en-MY" altLang="zh-TW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都</a:t>
            </a:r>
            <a:r>
              <a:rPr lang="zh-CN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能擁有</a:t>
            </a:r>
            <a:r>
              <a:rPr lang="zh-TW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自己語言的聖經，</a:t>
            </a:r>
            <a:r>
              <a:rPr lang="zh-CN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願</a:t>
            </a:r>
            <a:r>
              <a:rPr lang="zh-TW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聖靈充滿他們。</a:t>
            </a:r>
            <a:br>
              <a:rPr lang="en-MY" altLang="zh-TW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願主得著越南的年輕人，能在生命中遇到合適的導師，</a:t>
            </a:r>
            <a:br>
              <a:rPr lang="en-MY" altLang="zh-TW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引導他們與神同行。奉主耶穌</a:t>
            </a:r>
            <a:r>
              <a:rPr lang="zh-CN" altLang="en-US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基督</a:t>
            </a:r>
            <a:r>
              <a:rPr lang="zh-TW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的名</a:t>
            </a:r>
            <a:r>
              <a:rPr lang="zh-CN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求，</a:t>
            </a:r>
            <a:r>
              <a:rPr lang="zh-TW" altLang="en-US" sz="36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阿們！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96600" y="371920"/>
            <a:ext cx="924478" cy="923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02517" y="2988430"/>
            <a:ext cx="6911401" cy="911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ts val="3200"/>
              </a:lnSpc>
            </a:pPr>
            <a:r>
              <a:rPr lang="zh-TW" altLang="en-US" sz="24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不再是個人的禱告，我們開始一起祈禱。</a:t>
            </a:r>
            <a:br>
              <a:rPr lang="zh-TW" altLang="en-US" sz="24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</a:br>
            <a:r>
              <a:rPr lang="en-US" altLang="zh-TW" sz="24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30</a:t>
            </a:r>
            <a:r>
              <a:rPr lang="zh-TW" altLang="en-US" sz="24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分鐘，生活再忙碌的人都能找到時間參與。</a:t>
            </a:r>
          </a:p>
        </p:txBody>
      </p:sp>
      <p:pic>
        <p:nvPicPr>
          <p:cNvPr id="2" name="Graphic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04122" y="1"/>
            <a:ext cx="4713254" cy="6858000"/>
          </a:xfrm>
          <a:prstGeom prst="rect">
            <a:avLst/>
          </a:prstGeom>
        </p:spPr>
      </p:pic>
      <p:pic>
        <p:nvPicPr>
          <p:cNvPr id="13" name="Graphic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33145" y="4273637"/>
            <a:ext cx="4866748" cy="1939381"/>
          </a:xfrm>
          <a:prstGeom prst="rect">
            <a:avLst/>
          </a:prstGeom>
        </p:spPr>
      </p:pic>
      <p:pic>
        <p:nvPicPr>
          <p:cNvPr id="4" name="Graphic 3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15408" y="944442"/>
            <a:ext cx="5726021" cy="18228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000">
        <p14:pan dir="u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" t="16279" r="511"/>
          <a:stretch>
            <a:fillRect/>
          </a:stretch>
        </p:blipFill>
        <p:spPr>
          <a:xfrm>
            <a:off x="9525000" y="2590800"/>
            <a:ext cx="1771650" cy="20574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571471" cy="6858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04063" y="2273770"/>
            <a:ext cx="1914259" cy="260634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51050" y="2316839"/>
            <a:ext cx="2278571" cy="24912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000">
        <p14:pan dir="u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1</TotalTime>
  <Words>1513</Words>
  <Application>Microsoft Office PowerPoint</Application>
  <PresentationFormat>Widescreen</PresentationFormat>
  <Paragraphs>51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DFHei-W3-WINP-BF</vt:lpstr>
      <vt:lpstr>Microsoft JhengHei</vt:lpstr>
      <vt:lpstr>Microsoft YaHei Light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Esther</dc:creator>
  <cp:lastModifiedBy>Yeng Shiow Lim</cp:lastModifiedBy>
  <cp:revision>3083</cp:revision>
  <dcterms:created xsi:type="dcterms:W3CDTF">2020-11-06T17:04:00Z</dcterms:created>
  <dcterms:modified xsi:type="dcterms:W3CDTF">2024-05-01T11:15:46Z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D93C63C07FF3483C86FFE145F64BF076_12</vt:lpwstr>
  </property>
  <property fmtid="{D5CDD505-2E9C-101B-9397-08002B2CF9AE}" pid="3" name="KSOProductBuildVer">
    <vt:lpwstr>1033-12.2.0.16909</vt:lpwstr>
  </property>
</Properties>
</file>